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789A6-1576-403D-BD24-259C4B3AA419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B857D-6A4A-4956-8A0C-9E78706778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4006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789A6-1576-403D-BD24-259C4B3AA419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B857D-6A4A-4956-8A0C-9E78706778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7196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789A6-1576-403D-BD24-259C4B3AA419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B857D-6A4A-4956-8A0C-9E78706778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8266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789A6-1576-403D-BD24-259C4B3AA419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B857D-6A4A-4956-8A0C-9E78706778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4093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789A6-1576-403D-BD24-259C4B3AA419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B857D-6A4A-4956-8A0C-9E78706778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8224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789A6-1576-403D-BD24-259C4B3AA419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B857D-6A4A-4956-8A0C-9E78706778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8765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789A6-1576-403D-BD24-259C4B3AA419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B857D-6A4A-4956-8A0C-9E78706778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2242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789A6-1576-403D-BD24-259C4B3AA419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B857D-6A4A-4956-8A0C-9E78706778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4088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789A6-1576-403D-BD24-259C4B3AA419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B857D-6A4A-4956-8A0C-9E78706778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3834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789A6-1576-403D-BD24-259C4B3AA419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B857D-6A4A-4956-8A0C-9E78706778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4137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789A6-1576-403D-BD24-259C4B3AA419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B857D-6A4A-4956-8A0C-9E78706778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9511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2789A6-1576-403D-BD24-259C4B3AA419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BB857D-6A4A-4956-8A0C-9E78706778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7348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cs.wikipedia.org/wiki/Soubor:Illustration_Larix_decudua0.jpg" TargetMode="External"/><Relationship Id="rId13" Type="http://schemas.openxmlformats.org/officeDocument/2006/relationships/hyperlink" Target="http://cs.wikipedia.org/wiki/Soubor:PinusSylvestrisBole.jpg" TargetMode="External"/><Relationship Id="rId3" Type="http://schemas.openxmlformats.org/officeDocument/2006/relationships/hyperlink" Target="http://cs.wikipedia.org/wiki/Soubor:Picea_abies_cone.jpg" TargetMode="External"/><Relationship Id="rId7" Type="http://schemas.openxmlformats.org/officeDocument/2006/relationships/hyperlink" Target="http://cs.wikipedia.org/wiki/Soubor:Picea_alcoquiana_zampach2.JPG" TargetMode="External"/><Relationship Id="rId12" Type="http://schemas.openxmlformats.org/officeDocument/2006/relationships/hyperlink" Target="http://cs.wikipedia.org/wiki/Soubor:Pinus_sylvestris_MHNT.BOT.2005.0.971.jpg" TargetMode="External"/><Relationship Id="rId17" Type="http://schemas.openxmlformats.org/officeDocument/2006/relationships/image" Target="../media/image17.emf"/><Relationship Id="rId2" Type="http://schemas.openxmlformats.org/officeDocument/2006/relationships/hyperlink" Target="http://office.microsoft.com/cs-cz/images/results.aspx?qu=jehli%C4%8Dnat%C3%A9%20sromy&amp;ex=2#ai:MC900036433|" TargetMode="External"/><Relationship Id="rId16" Type="http://schemas.openxmlformats.org/officeDocument/2006/relationships/hyperlink" Target="http://office.microsoft.com/cs-cz/images/results.aspx?qu=stromy&amp;ex=1#ai:MP900399625|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s.wikipedia.org/wiki/Soubor:Kuusk_Keila-Paldiski_rdt_%C3%A4%C3%A4res.jpg" TargetMode="External"/><Relationship Id="rId11" Type="http://schemas.openxmlformats.org/officeDocument/2006/relationships/hyperlink" Target="http://cs.wikipedia.org/wiki/Soubor:Borovice_lesn%C3%AD_u_Pecky.jpg|" TargetMode="External"/><Relationship Id="rId5" Type="http://schemas.openxmlformats.org/officeDocument/2006/relationships/hyperlink" Target="http://cs.wikipedia.org/wiki/Soubor:Picea_sitchensis_forest.jpg" TargetMode="External"/><Relationship Id="rId15" Type="http://schemas.openxmlformats.org/officeDocument/2006/relationships/hyperlink" Target="http://office.microsoft.com/cs-cz/images/results.aspx?qu=jedle&amp;ex=1#ai:MP900425317||" TargetMode="External"/><Relationship Id="rId10" Type="http://schemas.openxmlformats.org/officeDocument/2006/relationships/hyperlink" Target="http://office.microsoft.com/cs-cz/images/results.aspx?qu=borovice&amp;ex=1#ai:MP900430877|" TargetMode="External"/><Relationship Id="rId4" Type="http://schemas.openxmlformats.org/officeDocument/2006/relationships/hyperlink" Target="http://cs.wikipedia.org/wiki/Soubor:Picea_abies_-_K%C3%B6hler%E2%80%93s_Medizinal-Pflanzen-105.jpg" TargetMode="External"/><Relationship Id="rId9" Type="http://schemas.openxmlformats.org/officeDocument/2006/relationships/hyperlink" Target="http://cs.wikipedia.org/wiki/Soubor:Larix_decidua_Winter.jpg" TargetMode="External"/><Relationship Id="rId14" Type="http://schemas.openxmlformats.org/officeDocument/2006/relationships/hyperlink" Target="http://office.microsoft.com/cs-cz/images/results.aspx?qu=jedle&amp;ex=1#ai:MC900030122|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55576" y="980728"/>
            <a:ext cx="7772400" cy="1224135"/>
          </a:xfrm>
        </p:spPr>
        <p:txBody>
          <a:bodyPr>
            <a:normAutofit fontScale="90000"/>
          </a:bodyPr>
          <a:lstStyle/>
          <a:p>
            <a:r>
              <a:rPr lang="cs-CZ" sz="5400" b="1" dirty="0" smtClean="0">
                <a:solidFill>
                  <a:schemeClr val="accent3">
                    <a:lumMod val="50000"/>
                  </a:schemeClr>
                </a:solidFill>
                <a:latin typeface="Algerian" pitchFamily="82" charset="0"/>
              </a:rPr>
              <a:t/>
            </a:r>
            <a:br>
              <a:rPr lang="cs-CZ" sz="5400" b="1" dirty="0" smtClean="0">
                <a:solidFill>
                  <a:schemeClr val="accent3">
                    <a:lumMod val="50000"/>
                  </a:schemeClr>
                </a:solidFill>
                <a:latin typeface="Algerian" pitchFamily="82" charset="0"/>
              </a:rPr>
            </a:br>
            <a:r>
              <a:rPr lang="cs-CZ" sz="5400" b="1" dirty="0" smtClean="0">
                <a:solidFill>
                  <a:schemeClr val="accent3">
                    <a:lumMod val="50000"/>
                  </a:schemeClr>
                </a:solidFill>
                <a:latin typeface="Algerian" pitchFamily="82" charset="0"/>
              </a:rPr>
              <a:t>SPOLEČENSTVA LESŮ</a:t>
            </a:r>
            <a:endParaRPr lang="cs-CZ" sz="54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4725144"/>
            <a:ext cx="6400800" cy="913656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Jehličnaté stromy</a:t>
            </a:r>
          </a:p>
          <a:p>
            <a:r>
              <a:rPr lang="cs-CZ" sz="1600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Mgr. Ladislava Nosková</a:t>
            </a:r>
          </a:p>
          <a:p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384884"/>
            <a:ext cx="1817419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275" y="188640"/>
            <a:ext cx="5505450" cy="1347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5562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340768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40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SMRK ZTEPILÝ</a:t>
            </a:r>
            <a:br>
              <a:rPr lang="cs-CZ" sz="40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000" b="1" dirty="0" smtClean="0">
                <a:latin typeface="Times New Roman" pitchFamily="18" charset="0"/>
                <a:cs typeface="Times New Roman" pitchFamily="18" charset="0"/>
              </a:rPr>
              <a:t>je nejrozšířenější lesní stálezelený strom u nás. Lesy, kde převládají, se nazývají SMRČINY. Kořeny má mělké, časté vývraty. Šišky visí dolů.</a:t>
            </a:r>
            <a:endParaRPr lang="cs-CZ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5085186"/>
            <a:ext cx="8229600" cy="10409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 smtClean="0">
                <a:latin typeface="Times New Roman" pitchFamily="18" charset="0"/>
                <a:cs typeface="Times New Roman" pitchFamily="18" charset="0"/>
              </a:rPr>
              <a:t>Doplň:</a:t>
            </a:r>
          </a:p>
          <a:p>
            <a:pPr marL="0" indent="0">
              <a:buNone/>
            </a:pPr>
            <a:r>
              <a:rPr lang="cs-CZ" sz="1600" b="1" dirty="0" smtClean="0">
                <a:latin typeface="Times New Roman" pitchFamily="18" charset="0"/>
                <a:cs typeface="Times New Roman" pitchFamily="18" charset="0"/>
              </a:rPr>
              <a:t>Smrk má mělké kořeny a hrozí časté …………………………. Pokud v lese převládají smrky, </a:t>
            </a:r>
          </a:p>
          <a:p>
            <a:pPr marL="0" indent="0">
              <a:buNone/>
            </a:pPr>
            <a:r>
              <a:rPr lang="cs-CZ" sz="1600" b="1" dirty="0" smtClean="0">
                <a:latin typeface="Times New Roman" pitchFamily="18" charset="0"/>
                <a:cs typeface="Times New Roman" pitchFamily="18" charset="0"/>
              </a:rPr>
              <a:t>tento les nazýváme …………………………… Šišky smrku visí …………………………</a:t>
            </a: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…..</a:t>
            </a:r>
            <a:endParaRPr lang="cs-CZ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498167"/>
            <a:ext cx="2304256" cy="2904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430072" y="4319847"/>
            <a:ext cx="777999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Soubor:Picea sitchensis fores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723" y="2708920"/>
            <a:ext cx="2436693" cy="1827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oubor:Kuusk Keila-Paldiski rdt ääre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070" y="3356992"/>
            <a:ext cx="1364074" cy="2046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oubor:Picea alcoquiana zampach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4715" y="2556351"/>
            <a:ext cx="2848291" cy="213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491" y="0"/>
            <a:ext cx="6096000" cy="1493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039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0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MODŘÍN OPADAVÝ</a:t>
            </a:r>
            <a:br>
              <a:rPr lang="cs-CZ" sz="40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000" b="1" dirty="0" smtClean="0">
                <a:latin typeface="Times New Roman" pitchFamily="18" charset="0"/>
                <a:cs typeface="Times New Roman" pitchFamily="18" charset="0"/>
              </a:rPr>
              <a:t>je jediný opadavý jehličnatý strom u nás. Má krátké jemné jehlice, které vyrůstají v hustých svazečcích a malé šišky.</a:t>
            </a:r>
            <a:endParaRPr lang="cs-CZ" sz="40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5661248"/>
            <a:ext cx="8291264" cy="9361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 smtClean="0">
                <a:latin typeface="Times New Roman" pitchFamily="18" charset="0"/>
                <a:cs typeface="Times New Roman" pitchFamily="18" charset="0"/>
              </a:rPr>
              <a:t>Doplň:</a:t>
            </a:r>
          </a:p>
          <a:p>
            <a:pPr marL="0" indent="0">
              <a:buNone/>
            </a:pPr>
            <a:r>
              <a:rPr lang="cs-CZ" sz="1600" b="1" dirty="0" smtClean="0">
                <a:latin typeface="Times New Roman" pitchFamily="18" charset="0"/>
                <a:cs typeface="Times New Roman" pitchFamily="18" charset="0"/>
              </a:rPr>
              <a:t>Modřín jako jediný jehličnatý strom na zimu …………………………………………………… </a:t>
            </a:r>
            <a:endParaRPr lang="cs-CZ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412776"/>
            <a:ext cx="3168352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844824"/>
            <a:ext cx="2376264" cy="3456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230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0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BOROVICE LESNÍ</a:t>
            </a:r>
            <a:br>
              <a:rPr lang="cs-CZ" sz="40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000" b="1" dirty="0" smtClean="0">
                <a:latin typeface="Times New Roman" pitchFamily="18" charset="0"/>
                <a:cs typeface="Times New Roman" pitchFamily="18" charset="0"/>
              </a:rPr>
              <a:t>Lesy, kde borovice převládají se nazývají BORY. Borovice má pevné kořeny, rostou do hloubky. Má dlouhé jehlice, šišky jsou kuželovité.</a:t>
            </a:r>
            <a:endParaRPr lang="cs-CZ" sz="40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5085184"/>
            <a:ext cx="8229600" cy="158417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1600" b="1" dirty="0" smtClean="0">
                <a:latin typeface="Times New Roman" pitchFamily="18" charset="0"/>
                <a:cs typeface="Times New Roman" pitchFamily="18" charset="0"/>
              </a:rPr>
              <a:t>Doplň:</a:t>
            </a:r>
          </a:p>
          <a:p>
            <a:pPr marL="0" indent="0">
              <a:buNone/>
            </a:pPr>
            <a:r>
              <a:rPr lang="cs-CZ" sz="1600" b="1" dirty="0" smtClean="0">
                <a:latin typeface="Times New Roman" pitchFamily="18" charset="0"/>
                <a:cs typeface="Times New Roman" pitchFamily="18" charset="0"/>
              </a:rPr>
              <a:t>Borovice má pevné …………………………………. , jehlice má………………………………..,</a:t>
            </a:r>
          </a:p>
          <a:p>
            <a:pPr marL="0" indent="0">
              <a:buNone/>
            </a:pPr>
            <a:endParaRPr lang="cs-CZ" sz="1600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cs-CZ" sz="1600" b="1" dirty="0" smtClean="0">
                <a:latin typeface="Times New Roman" pitchFamily="18" charset="0"/>
                <a:cs typeface="Times New Roman" pitchFamily="18" charset="0"/>
              </a:rPr>
              <a:t>Šišky menší ve tvaru …………………………….. Lesy, ve kterých borovice převládají, </a:t>
            </a:r>
          </a:p>
          <a:p>
            <a:pPr marL="0" indent="0">
              <a:buNone/>
            </a:pPr>
            <a:endParaRPr lang="cs-CZ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cs-CZ" sz="1600" b="1" dirty="0" smtClean="0">
                <a:latin typeface="Times New Roman" pitchFamily="18" charset="0"/>
                <a:cs typeface="Times New Roman" pitchFamily="18" charset="0"/>
              </a:rPr>
              <a:t>nazýváme ……………………</a:t>
            </a:r>
            <a:endParaRPr lang="cs-CZ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Zobrazit podrobnost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32" y="1628800"/>
            <a:ext cx="18288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Borovice lesn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7074" y="1772816"/>
            <a:ext cx="4499568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Soubor:Pinus sylvestris MHNT.BOT.2005.0.97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991071"/>
            <a:ext cx="2520280" cy="1904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Soubor:PinusSylvestrisBol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8461" y="3140968"/>
            <a:ext cx="1918614" cy="174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3579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000" b="1" dirty="0" smtClean="0">
                <a:solidFill>
                  <a:schemeClr val="accent3">
                    <a:lumMod val="50000"/>
                  </a:schemeClr>
                </a:solidFill>
              </a:rPr>
              <a:t>JEDLE BĚLOKORÁ</a:t>
            </a:r>
            <a:br>
              <a:rPr lang="cs-CZ" sz="4000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cs-CZ" sz="2200" b="1" dirty="0" smtClean="0">
                <a:latin typeface="Times New Roman" pitchFamily="18" charset="0"/>
                <a:cs typeface="Times New Roman" pitchFamily="18" charset="0"/>
              </a:rPr>
              <a:t>Lesy, kde převládají jedle nazýváme JEDLINY. Je nejvyšší strom našich lesů. Má ploché jehlice, které rostou ve dvou řadách. Šišky rostou vzhůru.</a:t>
            </a:r>
            <a:endParaRPr lang="cs-CZ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5661248"/>
            <a:ext cx="8229600" cy="10081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 smtClean="0">
                <a:latin typeface="Times New Roman" pitchFamily="18" charset="0"/>
                <a:cs typeface="Times New Roman" pitchFamily="18" charset="0"/>
              </a:rPr>
              <a:t>Doplň:</a:t>
            </a:r>
          </a:p>
          <a:p>
            <a:pPr marL="0" indent="0">
              <a:buNone/>
            </a:pPr>
            <a:r>
              <a:rPr lang="cs-CZ" sz="1600" b="1" dirty="0" smtClean="0">
                <a:latin typeface="Times New Roman" pitchFamily="18" charset="0"/>
                <a:cs typeface="Times New Roman" pitchFamily="18" charset="0"/>
              </a:rPr>
              <a:t>Lesy, ve kterých převládají jedle, nazýváme ……………………………………………………..</a:t>
            </a:r>
          </a:p>
          <a:p>
            <a:pPr marL="0" indent="0">
              <a:buNone/>
            </a:pPr>
            <a:r>
              <a:rPr lang="cs-CZ" sz="1600" b="1" dirty="0" smtClean="0">
                <a:latin typeface="Times New Roman" pitchFamily="18" charset="0"/>
                <a:cs typeface="Times New Roman" pitchFamily="18" charset="0"/>
              </a:rPr>
              <a:t>Šišky jedle rostou …………………………………………….</a:t>
            </a:r>
            <a:endParaRPr lang="cs-CZ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2708920"/>
            <a:ext cx="1172716" cy="2285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borovice,fotografie,jedle,jehličnaté stromy,lesy,příroda,rostliny,sníh,stromy,zim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772816"/>
            <a:ext cx="3888432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4995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000" b="1" dirty="0" smtClean="0">
                <a:latin typeface="Times New Roman" pitchFamily="18" charset="0"/>
                <a:cs typeface="Times New Roman" pitchFamily="18" charset="0"/>
              </a:rPr>
              <a:t>Kliparty použity z galerie firmy Microsoft Office a Wikimedia Commons</a:t>
            </a:r>
            <a:br>
              <a:rPr lang="cs-CZ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1600" dirty="0">
                <a:hlinkClick r:id="rId2"/>
              </a:rPr>
              <a:t>http://office.microsoft.com/cs-cz/images/results.aspx?qu=jehli%C4%8Dnat%C3%A9%20sromy&amp;ex=2#ai:MC900036433</a:t>
            </a:r>
            <a:r>
              <a:rPr lang="cs-CZ" sz="1600" dirty="0" smtClean="0">
                <a:hlinkClick r:id="rId2"/>
              </a:rPr>
              <a:t>|</a:t>
            </a:r>
            <a:r>
              <a:rPr lang="cs-CZ" sz="1600" dirty="0" smtClean="0"/>
              <a:t/>
            </a:r>
            <a:br>
              <a:rPr lang="cs-CZ" sz="1600" dirty="0" smtClean="0"/>
            </a:br>
            <a:r>
              <a:rPr lang="cs-CZ" sz="1600" dirty="0">
                <a:hlinkClick r:id="rId3"/>
              </a:rPr>
              <a:t>http://cs.wikipedia.org/wiki/Soubor:Picea_abies_cone.jpg</a:t>
            </a:r>
            <a:r>
              <a:rPr lang="cs-CZ" sz="1600" dirty="0"/>
              <a:t/>
            </a:r>
            <a:br>
              <a:rPr lang="cs-CZ" sz="1600" dirty="0"/>
            </a:br>
            <a:r>
              <a:rPr lang="cs-CZ" sz="1600" dirty="0">
                <a:hlinkClick r:id="rId4"/>
              </a:rPr>
              <a:t>http://cs.wikipedia.org/wiki/Soubor:Picea_abies_-_K%C3%B6hler%E2%80%93s_Medizinal-Pflanzen-105.jpg</a:t>
            </a:r>
            <a:r>
              <a:rPr lang="cs-CZ" sz="1600" dirty="0"/>
              <a:t/>
            </a:r>
            <a:br>
              <a:rPr lang="cs-CZ" sz="1600" dirty="0"/>
            </a:br>
            <a:r>
              <a:rPr lang="cs-CZ" sz="1600" dirty="0">
                <a:hlinkClick r:id="rId5"/>
              </a:rPr>
              <a:t>http://cs.wikipedia.org/wiki/Soubor:Picea_sitchensis_forest.jpg</a:t>
            </a:r>
            <a:r>
              <a:rPr lang="cs-CZ" sz="1600" dirty="0"/>
              <a:t/>
            </a:r>
            <a:br>
              <a:rPr lang="cs-CZ" sz="1600" dirty="0"/>
            </a:br>
            <a:r>
              <a:rPr lang="cs-CZ" sz="1600" dirty="0">
                <a:hlinkClick r:id="rId6"/>
              </a:rPr>
              <a:t>http://cs.wikipedia.org/wiki/Soubor:Kuusk_Keila-Paldiski_rdt_%C3%A4%C3%A4res.jpg</a:t>
            </a:r>
            <a:r>
              <a:rPr lang="cs-CZ" sz="1600" dirty="0"/>
              <a:t/>
            </a:r>
            <a:br>
              <a:rPr lang="cs-CZ" sz="1600" dirty="0"/>
            </a:br>
            <a:r>
              <a:rPr lang="cs-CZ" sz="1600" dirty="0">
                <a:hlinkClick r:id="rId7"/>
              </a:rPr>
              <a:t>http://cs.wikipedia.org/wiki/Soubor:Picea_alcoquiana_zampach2.JPG</a:t>
            </a:r>
            <a:r>
              <a:rPr lang="cs-CZ" sz="1600" dirty="0"/>
              <a:t/>
            </a:r>
            <a:br>
              <a:rPr lang="cs-CZ" sz="1600" dirty="0"/>
            </a:br>
            <a:r>
              <a:rPr lang="cs-CZ" sz="1600" dirty="0">
                <a:hlinkClick r:id="rId8"/>
              </a:rPr>
              <a:t>http://cs.wikipedia.org/wiki/Soubor:Illustration_Larix_decudua0.jpg</a:t>
            </a:r>
            <a:r>
              <a:rPr lang="cs-CZ" sz="1600" dirty="0"/>
              <a:t/>
            </a:r>
            <a:br>
              <a:rPr lang="cs-CZ" sz="1600" dirty="0"/>
            </a:br>
            <a:r>
              <a:rPr lang="cs-CZ" sz="1600" dirty="0">
                <a:hlinkClick r:id="rId9"/>
              </a:rPr>
              <a:t>http://cs.wikipedia.org/wiki/Soubor:Larix_decidua_Winter.jpg</a:t>
            </a:r>
            <a:r>
              <a:rPr lang="cs-CZ" sz="1600" dirty="0"/>
              <a:t/>
            </a:r>
            <a:br>
              <a:rPr lang="cs-CZ" sz="1600" dirty="0"/>
            </a:br>
            <a:r>
              <a:rPr lang="cs-CZ" sz="1600" dirty="0">
                <a:hlinkClick r:id="rId10"/>
              </a:rPr>
              <a:t>http://office.microsoft.com/cs-cz/images/results.aspx?qu=borovice&amp;ex=1#ai:MP900430877</a:t>
            </a:r>
            <a:r>
              <a:rPr lang="cs-CZ" sz="1600" dirty="0"/>
              <a:t/>
            </a:r>
            <a:br>
              <a:rPr lang="cs-CZ" sz="1600" dirty="0"/>
            </a:br>
            <a:r>
              <a:rPr lang="cs-CZ" sz="1600" dirty="0">
                <a:hlinkClick r:id="rId11"/>
              </a:rPr>
              <a:t>http://cs.wikipedia.org/wiki/Soubor:Borovice_lesn%C3%AD_u_Pecky.jpg|</a:t>
            </a:r>
            <a:r>
              <a:rPr lang="cs-CZ" sz="1600" dirty="0"/>
              <a:t/>
            </a:r>
            <a:br>
              <a:rPr lang="cs-CZ" sz="1600" dirty="0"/>
            </a:br>
            <a:r>
              <a:rPr lang="cs-CZ" sz="1600" dirty="0">
                <a:hlinkClick r:id="rId12"/>
              </a:rPr>
              <a:t>http://cs.wikipedia.org/wiki/Soubor:Pinus_sylvestris_MHNT.BOT.2005.0.971.jpg</a:t>
            </a:r>
            <a:r>
              <a:rPr lang="cs-CZ" sz="1600" dirty="0"/>
              <a:t/>
            </a:r>
            <a:br>
              <a:rPr lang="cs-CZ" sz="1600" dirty="0"/>
            </a:br>
            <a:r>
              <a:rPr lang="cs-CZ" sz="1600" dirty="0">
                <a:hlinkClick r:id="rId13"/>
              </a:rPr>
              <a:t>http://cs.wikipedia.org/wiki/Soubor:PinusSylvestrisBole.jpg</a:t>
            </a:r>
            <a:r>
              <a:rPr lang="cs-CZ" sz="1600" dirty="0"/>
              <a:t/>
            </a:r>
            <a:br>
              <a:rPr lang="cs-CZ" sz="1600" dirty="0"/>
            </a:br>
            <a:r>
              <a:rPr lang="cs-CZ" sz="1600" dirty="0">
                <a:hlinkClick r:id="rId14"/>
              </a:rPr>
              <a:t>http://office.microsoft.com/cs-cz/images/results.aspx?qu=jedle&amp;ex=1#ai:MC900030122</a:t>
            </a:r>
            <a:r>
              <a:rPr lang="cs-CZ" sz="1600" dirty="0"/>
              <a:t/>
            </a:r>
            <a:br>
              <a:rPr lang="cs-CZ" sz="1600" dirty="0"/>
            </a:br>
            <a:r>
              <a:rPr lang="cs-CZ" sz="1600" dirty="0">
                <a:hlinkClick r:id="rId15"/>
              </a:rPr>
              <a:t>http://office.microsoft.com/cs-cz/images/results.aspx?qu=jedle&amp;ex=1#ai:MP900425317||</a:t>
            </a:r>
            <a:r>
              <a:rPr lang="cs-CZ" sz="1600" dirty="0"/>
              <a:t/>
            </a:r>
            <a:br>
              <a:rPr lang="cs-CZ" sz="1600" dirty="0"/>
            </a:br>
            <a:r>
              <a:rPr lang="cs-CZ" sz="1600" dirty="0">
                <a:hlinkClick r:id="rId16"/>
              </a:rPr>
              <a:t>http://office.microsoft.com/cs-cz/images/results.aspx?qu=stromy&amp;ex=1#ai:MP900399625|</a:t>
            </a:r>
            <a:r>
              <a:rPr lang="cs-CZ" sz="1600" dirty="0"/>
              <a:t/>
            </a:r>
            <a:br>
              <a:rPr lang="cs-CZ" sz="1600" dirty="0"/>
            </a:br>
            <a:endParaRPr lang="cs-CZ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5" y="4437111"/>
            <a:ext cx="3600400" cy="1792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5898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85</Words>
  <Application>Microsoft Office PowerPoint</Application>
  <PresentationFormat>Předvádění na obrazovce (4:3)</PresentationFormat>
  <Paragraphs>22</Paragraphs>
  <Slides>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Motiv systému Office</vt:lpstr>
      <vt:lpstr> SPOLEČENSTVA LESŮ</vt:lpstr>
      <vt:lpstr> SMRK ZTEPILÝ je nejrozšířenější lesní stálezelený strom u nás. Lesy, kde převládají, se nazývají SMRČINY. Kořeny má mělké, časté vývraty. Šišky visí dolů.</vt:lpstr>
      <vt:lpstr>MODŘÍN OPADAVÝ je jediný opadavý jehličnatý strom u nás. Má krátké jemné jehlice, které vyrůstají v hustých svazečcích a malé šišky.</vt:lpstr>
      <vt:lpstr>BOROVICE LESNÍ Lesy, kde borovice převládají se nazývají BORY. Borovice má pevné kořeny, rostou do hloubky. Má dlouhé jehlice, šišky jsou kuželovité.</vt:lpstr>
      <vt:lpstr>JEDLE BĚLOKORÁ Lesy, kde převládají jedle nazýváme JEDLINY. Je nejvyšší strom našich lesů. Má ploché jehlice, které rostou ve dvou řadách. Šišky rostou vzhůru.</vt:lpstr>
      <vt:lpstr>           Kliparty použity z galerie firmy Microsoft Office a Wikimedia Commons http://office.microsoft.com/cs-cz/images/results.aspx?qu=jehli%C4%8Dnat%C3%A9%20sromy&amp;ex=2#ai:MC900036433| http://cs.wikipedia.org/wiki/Soubor:Picea_abies_cone.jpg http://cs.wikipedia.org/wiki/Soubor:Picea_abies_-_K%C3%B6hler%E2%80%93s_Medizinal-Pflanzen-105.jpg http://cs.wikipedia.org/wiki/Soubor:Picea_sitchensis_forest.jpg http://cs.wikipedia.org/wiki/Soubor:Kuusk_Keila-Paldiski_rdt_%C3%A4%C3%A4res.jpg http://cs.wikipedia.org/wiki/Soubor:Picea_alcoquiana_zampach2.JPG http://cs.wikipedia.org/wiki/Soubor:Illustration_Larix_decudua0.jpg http://cs.wikipedia.org/wiki/Soubor:Larix_decidua_Winter.jpg http://office.microsoft.com/cs-cz/images/results.aspx?qu=borovice&amp;ex=1#ai:MP900430877 http://cs.wikipedia.org/wiki/Soubor:Borovice_lesn%C3%AD_u_Pecky.jpg| http://cs.wikipedia.org/wiki/Soubor:Pinus_sylvestris_MHNT.BOT.2005.0.971.jpg http://cs.wikipedia.org/wiki/Soubor:PinusSylvestrisBole.jpg http://office.microsoft.com/cs-cz/images/results.aspx?qu=jedle&amp;ex=1#ai:MC900030122 http://office.microsoft.com/cs-cz/images/results.aspx?qu=jedle&amp;ex=1#ai:MP900425317|| http://office.microsoft.com/cs-cz/images/results.aspx?qu=stromy&amp;ex=1#ai:MP900399625|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SPOLEČENSTVA LESŮ</dc:title>
  <dc:creator>Nosková Ladislava</dc:creator>
  <cp:lastModifiedBy>Nosková Ladislava</cp:lastModifiedBy>
  <cp:revision>21</cp:revision>
  <dcterms:created xsi:type="dcterms:W3CDTF">2012-11-20T20:03:16Z</dcterms:created>
  <dcterms:modified xsi:type="dcterms:W3CDTF">2013-09-21T17:08:04Z</dcterms:modified>
</cp:coreProperties>
</file>