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cs-CZ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8671F973-9843-436C-8E82-206BF1C91E9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282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07B2025-9F67-4310-ABBA-26FFBEE63E0E}" type="slidenum">
              <a:rPr lang="cs-CZ"/>
              <a:pPr/>
              <a:t>2</a:t>
            </a:fld>
            <a:endParaRPr lang="cs-CZ"/>
          </a:p>
        </p:txBody>
      </p:sp>
      <p:sp>
        <p:nvSpPr>
          <p:cNvPr id="10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68A4AE4-004D-4CB5-846E-3360F578A570}" type="slidenum">
              <a:rPr lang="cs-CZ"/>
              <a:pPr/>
              <a:t>3</a:t>
            </a:fld>
            <a:endParaRPr lang="cs-CZ"/>
          </a:p>
        </p:txBody>
      </p:sp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11D3F7-C32A-49F6-BC5F-D5130555CCE7}" type="slidenum">
              <a:rPr lang="cs-CZ"/>
              <a:pPr/>
              <a:t>4</a:t>
            </a:fld>
            <a:endParaRPr lang="cs-CZ"/>
          </a:p>
        </p:txBody>
      </p:sp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2C9C2B-7230-4DBF-9D84-24F15639FC44}" type="slidenum">
              <a:rPr lang="cs-CZ"/>
              <a:pPr/>
              <a:t>5</a:t>
            </a:fld>
            <a:endParaRPr lang="cs-CZ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7E35C9-DAB6-42E3-B881-9BC123F016D1}" type="slidenum">
              <a:rPr lang="cs-CZ"/>
              <a:pPr/>
              <a:t>6</a:t>
            </a:fld>
            <a:endParaRPr lang="cs-CZ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81451" y="161273"/>
            <a:ext cx="9717723" cy="2761801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11785" y="419983"/>
            <a:ext cx="9072563" cy="2435895"/>
          </a:xfrm>
        </p:spPr>
        <p:txBody>
          <a:bodyPr lIns="50397" rIns="251986" anchor="b">
            <a:normAutofit/>
          </a:bodyPr>
          <a:lstStyle>
            <a:lvl1pPr marL="0" algn="r">
              <a:defRPr sz="530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52146" y="3107866"/>
            <a:ext cx="7232202" cy="1931917"/>
          </a:xfrm>
        </p:spPr>
        <p:txBody>
          <a:bodyPr lIns="50397" rIns="272145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6132380" y="7174972"/>
            <a:ext cx="3309805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9523845" y="7174972"/>
            <a:ext cx="511845" cy="30238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755481E-2131-4FDE-875C-2F69A75F251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764109" y="7174972"/>
            <a:ext cx="4307708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7A79C6-CE9F-468E-8B51-AB50FB7B618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60AEAE-4C91-4A40-A9EB-4EE8A527B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648661" y="1570344"/>
            <a:ext cx="8820547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C3E22-AE3A-44D2-B9E4-2929A67349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102572" y="3601765"/>
            <a:ext cx="8165306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70" y="549206"/>
            <a:ext cx="8568531" cy="3010431"/>
          </a:xfrm>
        </p:spPr>
        <p:txBody>
          <a:bodyPr rIns="110874"/>
          <a:lstStyle>
            <a:lvl1pPr algn="r">
              <a:buNone/>
              <a:defRPr sz="44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300" y="3624095"/>
            <a:ext cx="8568531" cy="1664178"/>
          </a:xfrm>
        </p:spPr>
        <p:txBody>
          <a:bodyPr rIns="141112" anchor="t"/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6132380" y="7180115"/>
            <a:ext cx="3309805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9523845" y="7180115"/>
            <a:ext cx="511845" cy="30238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18D8A4-9831-4FBC-97A9-4AC4540908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764109" y="7180115"/>
            <a:ext cx="4307708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4031" y="1814322"/>
            <a:ext cx="4452276" cy="498938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24318" y="1814322"/>
            <a:ext cx="4452276" cy="498938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9526191" y="7181105"/>
            <a:ext cx="511845" cy="302387"/>
          </a:xfrm>
        </p:spPr>
        <p:txBody>
          <a:bodyPr/>
          <a:lstStyle>
            <a:extLst/>
          </a:lstStyle>
          <a:p>
            <a:fld id="{365D864C-4BBA-425A-853B-8270D4DF54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48661" y="1570344"/>
            <a:ext cx="8820547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79918" y="2386749"/>
            <a:ext cx="4133056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5292328" y="2386749"/>
            <a:ext cx="4133056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1" y="277726"/>
            <a:ext cx="9072563" cy="1259946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>
            <a:noAutofit/>
          </a:bodyPr>
          <a:lstStyle>
            <a:lvl1pPr marL="100794" indent="0" algn="l">
              <a:spcBef>
                <a:spcPts val="0"/>
              </a:spcBef>
              <a:buNone/>
              <a:defRPr sz="2400" b="0" cap="all" baseline="0"/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120818" y="1692178"/>
            <a:ext cx="4455776" cy="705219"/>
          </a:xfrm>
        </p:spPr>
        <p:txBody>
          <a:bodyPr anchor="b">
            <a:noAutofit/>
          </a:bodyPr>
          <a:lstStyle>
            <a:lvl1pPr marL="100794" indent="0" algn="l">
              <a:spcBef>
                <a:spcPts val="0"/>
              </a:spcBef>
              <a:buNone/>
              <a:defRPr sz="2400" b="0" cap="all" baseline="0"/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504031" y="2603888"/>
            <a:ext cx="4454027" cy="4345064"/>
          </a:xfrm>
        </p:spPr>
        <p:txBody>
          <a:bodyPr lIns="100794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0818" y="2603888"/>
            <a:ext cx="4455776" cy="434506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526191" y="7181105"/>
            <a:ext cx="511845" cy="302387"/>
          </a:xfrm>
        </p:spPr>
        <p:txBody>
          <a:bodyPr/>
          <a:lstStyle>
            <a:extLst/>
          </a:lstStyle>
          <a:p>
            <a:fld id="{9994153E-3607-4DC8-A394-16A083A945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1" y="279126"/>
            <a:ext cx="9072563" cy="1259946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DC6CE0-EF5E-43D6-AC0A-529765352B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48661" y="1570344"/>
            <a:ext cx="8820547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63AE7-4D19-448C-8683-6C0266ED5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575600" y="1165870"/>
            <a:ext cx="4133056" cy="10080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71513" y="335986"/>
            <a:ext cx="4334669" cy="839964"/>
          </a:xfrm>
        </p:spPr>
        <p:txBody>
          <a:bodyPr anchor="b"/>
          <a:lstStyle>
            <a:lvl1pPr marL="0" algn="r">
              <a:buNone/>
              <a:defRPr sz="2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471513" y="1220880"/>
            <a:ext cx="4334669" cy="1175949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5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52016" y="2435895"/>
            <a:ext cx="9554166" cy="4384612"/>
          </a:xfrm>
        </p:spPr>
        <p:txBody>
          <a:bodyPr/>
          <a:lstStyle>
            <a:lvl1pPr marL="322542">
              <a:defRPr sz="3500"/>
            </a:lvl1pPr>
            <a:lvl2pPr marL="655163">
              <a:defRPr sz="3100"/>
            </a:lvl2pPr>
            <a:lvl3pPr marL="907149">
              <a:defRPr sz="2600"/>
            </a:lvl3pPr>
            <a:lvl4pPr marL="1159135">
              <a:defRPr sz="2200"/>
            </a:lvl4pPr>
            <a:lvl5pPr marL="1390962">
              <a:defRPr sz="22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6132380" y="7180115"/>
            <a:ext cx="3309805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9523845" y="7180115"/>
            <a:ext cx="511845" cy="30238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FF3BE8F-5F11-4343-951F-10678C2312E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764109" y="7180115"/>
            <a:ext cx="4307708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1877" y="5207776"/>
            <a:ext cx="6048375" cy="732528"/>
          </a:xfrm>
        </p:spPr>
        <p:txBody>
          <a:bodyPr anchor="b"/>
          <a:lstStyle>
            <a:lvl1pPr marL="0" algn="r">
              <a:buNone/>
              <a:defRPr sz="2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351877" y="5940305"/>
            <a:ext cx="6048375" cy="1005592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36021" y="275429"/>
            <a:ext cx="9408583" cy="4787794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5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6132380" y="7174972"/>
            <a:ext cx="3309805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9523845" y="7174972"/>
            <a:ext cx="511845" cy="30238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A4D71BD-D78C-45DE-AF92-86421AC845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764109" y="7174972"/>
            <a:ext cx="4307708" cy="302387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81451" y="162134"/>
            <a:ext cx="9713346" cy="7237129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428088" y="7055697"/>
            <a:ext cx="4643729" cy="302387"/>
          </a:xfrm>
          <a:prstGeom prst="rect">
            <a:avLst/>
          </a:prstGeom>
        </p:spPr>
        <p:txBody>
          <a:bodyPr lIns="100794" tIns="50397" rIns="100794" bIns="50397"/>
          <a:lstStyle>
            <a:lvl1pPr algn="r" eaLnBrk="1" latinLnBrk="0" hangingPunct="1">
              <a:defRPr kumimoji="0" sz="14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32380" y="7055697"/>
            <a:ext cx="3309805" cy="302387"/>
          </a:xfrm>
          <a:prstGeom prst="rect">
            <a:avLst/>
          </a:prstGeom>
        </p:spPr>
        <p:txBody>
          <a:bodyPr lIns="100794" tIns="50397" rIns="100794" bIns="50397"/>
          <a:lstStyle>
            <a:lvl1pPr algn="l" eaLnBrk="1" latinLnBrk="0" hangingPunct="1">
              <a:defRPr kumimoji="0" sz="14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9523845" y="7181105"/>
            <a:ext cx="511845" cy="302387"/>
          </a:xfrm>
          <a:prstGeom prst="rect">
            <a:avLst/>
          </a:prstGeom>
        </p:spPr>
        <p:txBody>
          <a:bodyPr lIns="100794" tIns="50397" rIns="100794" bIns="50397" anchor="ctr"/>
          <a:lstStyle>
            <a:lvl1pPr algn="r" eaLnBrk="1" latinLnBrk="0" hangingPunct="1">
              <a:defRPr kumimoji="0" sz="18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6BA397E-FE14-4055-AED0-5F9F293FD0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504031" y="279476"/>
            <a:ext cx="9072563" cy="1259946"/>
          </a:xfrm>
          <a:prstGeom prst="rect">
            <a:avLst/>
          </a:prstGeom>
        </p:spPr>
        <p:txBody>
          <a:bodyPr lIns="100794" tIns="50397" rIns="100794" bIns="50397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504031" y="1814671"/>
            <a:ext cx="9072563" cy="4989386"/>
          </a:xfrm>
          <a:prstGeom prst="rect">
            <a:avLst/>
          </a:prstGeom>
        </p:spPr>
        <p:txBody>
          <a:bodyPr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60477" algn="r" rtl="0" eaLnBrk="1" latinLnBrk="0" hangingPunct="1">
        <a:spcBef>
          <a:spcPct val="0"/>
        </a:spcBef>
        <a:buNone/>
        <a:defRPr kumimoji="0" sz="51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21982" indent="-321982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705560" indent="-251986" algn="l" rtl="0" eaLnBrk="1" latinLnBrk="0" hangingPunct="1">
        <a:spcBef>
          <a:spcPts val="441"/>
        </a:spcBef>
        <a:buClr>
          <a:schemeClr val="accent2"/>
        </a:buClr>
        <a:buSzPct val="90000"/>
        <a:buFontTx/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907149" indent="-211668" algn="l" rtl="0" eaLnBrk="1" latinLnBrk="0" hangingPunct="1">
        <a:spcBef>
          <a:spcPts val="441"/>
        </a:spcBef>
        <a:buClr>
          <a:schemeClr val="accent3"/>
        </a:buClr>
        <a:buSzPct val="100000"/>
        <a:buFont typeface="Wingdings 2"/>
        <a:buChar char="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108737" indent="-201589" algn="l" rtl="0" eaLnBrk="1" latinLnBrk="0" hangingPunct="1">
        <a:spcBef>
          <a:spcPts val="441"/>
        </a:spcBef>
        <a:buClr>
          <a:schemeClr val="accent3"/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0326" indent="-201589" algn="l" rtl="0" eaLnBrk="1" latinLnBrk="0" hangingPunct="1">
        <a:spcBef>
          <a:spcPts val="441"/>
        </a:spcBef>
        <a:buClr>
          <a:schemeClr val="accent3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511915" indent="-191509" algn="l" rtl="0" eaLnBrk="1" latinLnBrk="0" hangingPunct="1">
        <a:spcBef>
          <a:spcPts val="441"/>
        </a:spcBef>
        <a:buClr>
          <a:schemeClr val="accent4"/>
        </a:buClr>
        <a:buFont typeface="Wingdings 2"/>
        <a:buChar char="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13503" indent="-191509" algn="l" rtl="0" eaLnBrk="1" latinLnBrk="0" hangingPunct="1">
        <a:spcBef>
          <a:spcPts val="441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15092" indent="-191509" algn="l" rtl="0" eaLnBrk="1" latinLnBrk="0" hangingPunct="1">
        <a:spcBef>
          <a:spcPts val="441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16681" indent="-191509" algn="l" rtl="0" eaLnBrk="1" latinLnBrk="0" hangingPunct="1">
        <a:spcBef>
          <a:spcPts val="441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Zábavné čtení čísel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Mgr. Blanka Andrýsková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960" y="251445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5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38113"/>
            <a:ext cx="9069387" cy="6450036"/>
          </a:xfrm>
          <a:ln/>
        </p:spPr>
        <p:txBody>
          <a:bodyPr>
            <a:normAutofit fontScale="90000"/>
          </a:bodyPr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b="1" dirty="0" smtClean="0">
                <a:latin typeface="Calibri" pitchFamily="34" charset="0"/>
              </a:rPr>
              <a:t/>
            </a:r>
            <a:br>
              <a:rPr lang="cs-CZ" sz="3600" b="1" dirty="0" smtClean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/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 smtClean="0">
                <a:latin typeface="Calibri" pitchFamily="34" charset="0"/>
              </a:rPr>
              <a:t/>
            </a:r>
            <a:br>
              <a:rPr lang="cs-CZ" sz="3600" b="1" dirty="0" smtClean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/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 smtClean="0">
                <a:latin typeface="Calibri" pitchFamily="34" charset="0"/>
              </a:rPr>
              <a:t>1</a:t>
            </a:r>
            <a:r>
              <a:rPr lang="cs-CZ" sz="3600" b="1" dirty="0">
                <a:latin typeface="Calibri" pitchFamily="34" charset="0"/>
              </a:rPr>
              <a:t>. Vyber si číslo prezentace</a:t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/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>2. Přečti správně čísla</a:t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/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>3. Přečti slovní zadání </a:t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/>
            </a:r>
            <a:br>
              <a:rPr lang="cs-CZ" sz="3600" b="1" dirty="0">
                <a:latin typeface="Calibri" pitchFamily="34" charset="0"/>
              </a:rPr>
            </a:br>
            <a:r>
              <a:rPr lang="cs-CZ" sz="3600" b="1" dirty="0">
                <a:latin typeface="Calibri" pitchFamily="34" charset="0"/>
              </a:rPr>
              <a:t>4. Čarou spoj číslo zapsané slovem a číslicí</a:t>
            </a:r>
            <a:br>
              <a:rPr lang="cs-CZ" sz="3600" b="1" dirty="0">
                <a:latin typeface="Calibri" pitchFamily="34" charset="0"/>
              </a:rPr>
            </a:br>
            <a:endParaRPr lang="cs-CZ" sz="3600" b="1" dirty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503238" y="900113"/>
            <a:ext cx="4425950" cy="6807200"/>
          </a:xfrm>
          <a:ln/>
        </p:spPr>
        <p:txBody>
          <a:bodyPr tIns="28080" anchor="t">
            <a:normAutofit/>
          </a:bodyPr>
          <a:lstStyle/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236 874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806 900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1 963 258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  30 656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1 000 033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half" idx="2"/>
          </p:nvPr>
        </p:nvSpPr>
        <p:spPr>
          <a:xfrm>
            <a:off x="4140200" y="827509"/>
            <a:ext cx="5759450" cy="6624736"/>
          </a:xfrm>
          <a:ln/>
        </p:spPr>
        <p:txBody>
          <a:bodyPr tIns="24840">
            <a:normAutofit/>
          </a:bodyPr>
          <a:lstStyle/>
          <a:p>
            <a:pPr marL="111125" indent="0">
              <a:buClrTx/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dirty="0"/>
              <a:t>Třicet tisíc šest set padesát šest</a:t>
            </a:r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dirty="0"/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dirty="0"/>
              <a:t>jeden milion třicet tři</a:t>
            </a:r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dirty="0"/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dirty="0"/>
              <a:t>dvě stě třicet šest tisíc osm set sedmdesát čtyři</a:t>
            </a:r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dirty="0"/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dirty="0"/>
              <a:t>jeden milion devět set šedesát tři tisíc dvě stě padesát osm</a:t>
            </a:r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dirty="0"/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dirty="0" smtClean="0"/>
              <a:t>osm </a:t>
            </a:r>
            <a:r>
              <a:rPr lang="cs-CZ" dirty="0"/>
              <a:t>set šest tisíc devět 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5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5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5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1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build="p" animBg="1"/>
      <p:bldP spid="512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503238" y="900113"/>
            <a:ext cx="4425950" cy="5857875"/>
          </a:xfrm>
          <a:ln/>
        </p:spPr>
        <p:txBody>
          <a:bodyPr tIns="28080" anchor="t">
            <a:normAutofit fontScale="92500" lnSpcReduction="10000"/>
          </a:bodyPr>
          <a:lstStyle/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159 201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1 741 852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100 919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  60 354 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1 002 200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sz="half" idx="2"/>
          </p:nvPr>
        </p:nvSpPr>
        <p:spPr>
          <a:xfrm>
            <a:off x="4319588" y="900113"/>
            <a:ext cx="5580062" cy="5857875"/>
          </a:xfrm>
          <a:ln/>
        </p:spPr>
        <p:txBody>
          <a:bodyPr tIns="24840">
            <a:normAutofit fontScale="92500" lnSpcReduction="10000"/>
          </a:bodyPr>
          <a:lstStyle/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sto tisíc devět set devatenáct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jeden milion dva tisíce dvě stě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sto padesát devět tisíc dvě stě jedna 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jeden milion </a:t>
            </a:r>
            <a:r>
              <a:rPr lang="cs-CZ" dirty="0" err="1"/>
              <a:t>sedmset</a:t>
            </a:r>
            <a:r>
              <a:rPr lang="cs-CZ" dirty="0"/>
              <a:t> čtyřicet jeden tisíc osm set padesát dva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šedesát tisíc tři sta padesát čtyři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1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build="p" animBg="1"/>
      <p:bldP spid="6146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503238" y="900113"/>
            <a:ext cx="4425950" cy="5857875"/>
          </a:xfrm>
          <a:ln/>
        </p:spPr>
        <p:txBody>
          <a:bodyPr tIns="28080" anchor="t">
            <a:normAutofit lnSpcReduction="10000"/>
          </a:bodyPr>
          <a:lstStyle/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1 258 852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456 006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 70 109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1 056 600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809 224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half" idx="2"/>
          </p:nvPr>
        </p:nvSpPr>
        <p:spPr>
          <a:xfrm>
            <a:off x="4319588" y="900113"/>
            <a:ext cx="5580062" cy="6219825"/>
          </a:xfrm>
          <a:ln/>
        </p:spPr>
        <p:txBody>
          <a:bodyPr tIns="24840">
            <a:normAutofit lnSpcReduction="10000"/>
          </a:bodyPr>
          <a:lstStyle/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Sedmdesát tisíc sto devět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 </a:t>
            </a:r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Jeden milion dvě stě padesát osm tisíc osm set padesát dva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Osm set devět tisíc dvě stě dvacet čtyři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Čtyři sta padesát šest tisíc šest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 err="1"/>
              <a:t>Jedn</a:t>
            </a:r>
            <a:r>
              <a:rPr lang="cs-CZ" dirty="0"/>
              <a:t> milion padesát šest tisíc šest 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1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7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 build="p" animBg="1"/>
      <p:bldP spid="7170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503238" y="900113"/>
            <a:ext cx="4425950" cy="5857875"/>
          </a:xfrm>
          <a:ln/>
        </p:spPr>
        <p:txBody>
          <a:bodyPr tIns="28080" anchor="t">
            <a:normAutofit lnSpcReduction="10000"/>
          </a:bodyPr>
          <a:lstStyle/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1 056 123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258 704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 10 909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1 356 321</a:t>
            </a:r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cs-CZ" sz="3200" dirty="0"/>
          </a:p>
          <a:p>
            <a:pPr marL="431800" indent="-320675" algn="l">
              <a:spcAft>
                <a:spcPts val="1413"/>
              </a:spcAft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cs-CZ" sz="3200" dirty="0"/>
              <a:t>   909 010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sz="half" idx="2"/>
          </p:nvPr>
        </p:nvSpPr>
        <p:spPr>
          <a:xfrm>
            <a:off x="4500563" y="900113"/>
            <a:ext cx="5400675" cy="6219825"/>
          </a:xfrm>
          <a:ln/>
        </p:spPr>
        <p:txBody>
          <a:bodyPr tIns="24840">
            <a:normAutofit lnSpcReduction="10000"/>
          </a:bodyPr>
          <a:lstStyle/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Deset tisíc devět set devět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Jeden milion tři sta padesát šest tisíc tři sta dvacet jedna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Jeden milion padesát šest tisíc sto dvacet tři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Dvě stě padesát osm tisíc sedm set čtyři </a:t>
            </a:r>
          </a:p>
          <a:p>
            <a:pPr marL="428625" indent="-323850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cs-CZ" dirty="0"/>
          </a:p>
          <a:p>
            <a:pPr marL="428625" indent="-323850">
              <a:buSzPct val="45000"/>
              <a:buFont typeface="Wingdings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cs-CZ" dirty="0"/>
              <a:t>Devět set devět tisíc deset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1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1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 build="p" animBg="1"/>
      <p:bldP spid="8194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34462</TotalTime>
  <Words>217</Words>
  <Application>Microsoft Office PowerPoint</Application>
  <PresentationFormat>Vlastní</PresentationFormat>
  <Paragraphs>81</Paragraphs>
  <Slides>6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Lití písma</vt:lpstr>
      <vt:lpstr>Zábavné čtení čísel</vt:lpstr>
      <vt:lpstr>    1. Vyber si číslo prezentace  2. Přečti správně čísla  3. Přečti slovní zadání   4. Čarou spoj číslo zapsané slovem a číslicí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Vyber si číslo prezentace  2. Přečti správně čísla  3. Přečti slovní zadání   4. Čarou spoj číslo zapsané slovem a číslicí</dc:title>
  <dc:creator>. ..</dc:creator>
  <cp:lastModifiedBy>Nosková Ladislava</cp:lastModifiedBy>
  <cp:revision>5</cp:revision>
  <cp:lastPrinted>1601-01-01T00:00:00Z</cp:lastPrinted>
  <dcterms:created xsi:type="dcterms:W3CDTF">2012-01-09T16:51:24Z</dcterms:created>
  <dcterms:modified xsi:type="dcterms:W3CDTF">2013-09-10T19:09:10Z</dcterms:modified>
</cp:coreProperties>
</file>