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5"/>
  </p:notesMasterIdLst>
  <p:sldIdLst>
    <p:sldId id="261" r:id="rId2"/>
    <p:sldId id="257" r:id="rId3"/>
    <p:sldId id="260" r:id="rId4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Calibri" pitchFamily="32" charset="0"/>
        <a:ea typeface="Microsoft YaHei" charset="-122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Calibri" pitchFamily="32" charset="0"/>
        <a:ea typeface="Microsoft YaHei" charset="-122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Calibri" pitchFamily="32" charset="0"/>
        <a:ea typeface="Microsoft YaHei" charset="-122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Calibri" pitchFamily="32" charset="0"/>
        <a:ea typeface="Microsoft YaHei" charset="-122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Calibri" pitchFamily="32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Calibri" pitchFamily="32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Calibri" pitchFamily="32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Calibri" pitchFamily="32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Calibri" pitchFamily="32" charset="0"/>
        <a:ea typeface="Microsoft YaHei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6713"/>
            <a:ext cx="11796712" cy="12490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3225" cy="41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0848837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54EAE-D8EB-4C4B-B67C-A11046115E5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FE084-01B9-4A90-A2A1-2589EA3C941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25163-E9ED-4631-8575-13B31135FF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D8E3-BC18-4BA4-8032-8B149C89C7B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06336-8DE0-4BF3-A196-31836C43399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F587-6B2F-4FC3-A7FE-BA24CF3C7FE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EF73-96A0-4679-BD2B-F1E3121194F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AFEB-026B-4300-BBE5-74FA3181EFC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2000-D4A8-44AB-8DF7-5FC3022039A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A2947-229F-4BF0-B85C-D8FC0EB3DA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1B7B-6C3E-4584-9A66-85D7E5A9270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781FBF-A3BE-4F3C-BD2E-06048F5AF37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Blanka Andrýsková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Matematické hádanky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4664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1046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EBFA"/>
            </a:gs>
            <a:gs pos="100000">
              <a:srgbClr val="5E9E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557213" y="4456113"/>
            <a:ext cx="82089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000000"/>
                </a:solidFill>
              </a:rPr>
              <a:t>OD SOUČINU ČÍSEL 8 A 7 ODEČTI JEJICH SOUČET.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539750" y="5040313"/>
            <a:ext cx="761523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000000"/>
                </a:solidFill>
              </a:rPr>
              <a:t>K DVOJNÁSOBKU SOUČTU ČÍSEL 10 A 5 PŘIPOČTI PODÍL ČÍSEL 100 A 10.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39750" y="3692525"/>
            <a:ext cx="739933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dirty="0">
                <a:solidFill>
                  <a:srgbClr val="000000"/>
                </a:solidFill>
              </a:rPr>
              <a:t>K ROZDÍLU ČÍSEL 1000 A 990 PŘIPOČTI DESETINÁSOBEK ČÍSLA 9.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39750" y="5759450"/>
            <a:ext cx="7993063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000000"/>
                </a:solidFill>
              </a:rPr>
              <a:t>K TROJNÁSOBKU SOUČTU ČÍSEL 10 A 10 PŘIPOČTI  PODÍL ČÍSEL 1000 A 100. </a:t>
            </a:r>
          </a:p>
        </p:txBody>
      </p:sp>
      <p:grpSp>
        <p:nvGrpSpPr>
          <p:cNvPr id="4101" name="Group 5"/>
          <p:cNvGrpSpPr>
            <a:grpSpLocks/>
          </p:cNvGrpSpPr>
          <p:nvPr/>
        </p:nvGrpSpPr>
        <p:grpSpPr bwMode="auto">
          <a:xfrm>
            <a:off x="515938" y="2420938"/>
            <a:ext cx="7977187" cy="388937"/>
            <a:chOff x="325" y="1525"/>
            <a:chExt cx="5025" cy="245"/>
          </a:xfrm>
        </p:grpSpPr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325" y="1525"/>
              <a:ext cx="3638" cy="245"/>
              <a:chOff x="325" y="1525"/>
              <a:chExt cx="3638" cy="245"/>
            </a:xfrm>
          </p:grpSpPr>
          <p:sp>
            <p:nvSpPr>
              <p:cNvPr id="4103" name="Text Box 7"/>
              <p:cNvSpPr txBox="1">
                <a:spLocks noChangeArrowheads="1"/>
              </p:cNvSpPr>
              <p:nvPr/>
            </p:nvSpPr>
            <p:spPr bwMode="auto">
              <a:xfrm>
                <a:off x="325" y="1539"/>
                <a:ext cx="14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1pPr>
                <a:lvl2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2pPr>
                <a:lvl3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3pPr>
                <a:lvl4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4pPr>
                <a:lvl5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5pPr>
                <a:lvl6pPr marL="25146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6pPr>
                <a:lvl7pPr marL="29718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7pPr>
                <a:lvl8pPr marL="34290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8pPr>
                <a:lvl9pPr marL="38862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9pPr>
              </a:lstStyle>
              <a:p>
                <a:pPr>
                  <a:buClrTx/>
                  <a:buFontTx/>
                  <a:buNone/>
                </a:pPr>
                <a:r>
                  <a:rPr lang="cs-CZ"/>
                  <a:t>120</a:t>
                </a:r>
              </a:p>
            </p:txBody>
          </p:sp>
          <p:sp>
            <p:nvSpPr>
              <p:cNvPr id="4104" name="Text Box 8"/>
              <p:cNvSpPr txBox="1">
                <a:spLocks noChangeArrowheads="1"/>
              </p:cNvSpPr>
              <p:nvPr/>
            </p:nvSpPr>
            <p:spPr bwMode="auto">
              <a:xfrm>
                <a:off x="2036" y="1525"/>
                <a:ext cx="45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1pPr>
                <a:lvl2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2pPr>
                <a:lvl3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3pPr>
                <a:lvl4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4pPr>
                <a:lvl5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5pPr>
                <a:lvl6pPr marL="25146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6pPr>
                <a:lvl7pPr marL="29718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7pPr>
                <a:lvl8pPr marL="34290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8pPr>
                <a:lvl9pPr marL="38862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9pPr>
              </a:lstStyle>
              <a:p>
                <a:pPr>
                  <a:buClrTx/>
                  <a:buFontTx/>
                  <a:buNone/>
                </a:pPr>
                <a:r>
                  <a:rPr lang="cs-CZ" dirty="0"/>
                  <a:t>41</a:t>
                </a:r>
              </a:p>
            </p:txBody>
          </p:sp>
          <p:sp>
            <p:nvSpPr>
              <p:cNvPr id="4105" name="Text Box 9"/>
              <p:cNvSpPr txBox="1">
                <a:spLocks noChangeArrowheads="1"/>
              </p:cNvSpPr>
              <p:nvPr/>
            </p:nvSpPr>
            <p:spPr bwMode="auto">
              <a:xfrm>
                <a:off x="3545" y="1525"/>
                <a:ext cx="41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1pPr>
                <a:lvl2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2pPr>
                <a:lvl3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3pPr>
                <a:lvl4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4pPr>
                <a:lvl5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5pPr>
                <a:lvl6pPr marL="25146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6pPr>
                <a:lvl7pPr marL="29718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7pPr>
                <a:lvl8pPr marL="34290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8pPr>
                <a:lvl9pPr marL="38862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9pPr>
              </a:lstStyle>
              <a:p>
                <a:pPr>
                  <a:buClrTx/>
                  <a:buFontTx/>
                  <a:buNone/>
                </a:pPr>
                <a:r>
                  <a:rPr lang="cs-CZ"/>
                  <a:t>70</a:t>
                </a:r>
              </a:p>
            </p:txBody>
          </p:sp>
        </p:grpSp>
        <p:sp>
          <p:nvSpPr>
            <p:cNvPr id="4106" name="Text Box 10"/>
            <p:cNvSpPr txBox="1">
              <a:spLocks noChangeArrowheads="1"/>
            </p:cNvSpPr>
            <p:nvPr/>
          </p:nvSpPr>
          <p:spPr bwMode="auto">
            <a:xfrm>
              <a:off x="4808" y="1525"/>
              <a:ext cx="54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5pPr>
              <a:lvl6pPr marL="25146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6pPr>
              <a:lvl7pPr marL="29718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7pPr>
              <a:lvl8pPr marL="34290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8pPr>
              <a:lvl9pPr marL="38862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9pPr>
            </a:lstStyle>
            <a:p>
              <a:pPr>
                <a:buClrTx/>
                <a:buFontTx/>
                <a:buNone/>
              </a:pPr>
              <a:r>
                <a:rPr lang="cs-CZ"/>
                <a:t>100</a:t>
              </a:r>
            </a:p>
          </p:txBody>
        </p:sp>
      </p:grpSp>
      <p:grpSp>
        <p:nvGrpSpPr>
          <p:cNvPr id="4116" name="Group 20"/>
          <p:cNvGrpSpPr>
            <a:grpSpLocks/>
          </p:cNvGrpSpPr>
          <p:nvPr/>
        </p:nvGrpSpPr>
        <p:grpSpPr bwMode="auto">
          <a:xfrm>
            <a:off x="119822" y="1798638"/>
            <a:ext cx="1581150" cy="1655762"/>
            <a:chOff x="35" y="1117"/>
            <a:chExt cx="996" cy="1043"/>
          </a:xfrm>
        </p:grpSpPr>
        <p:pic>
          <p:nvPicPr>
            <p:cNvPr id="4117" name="Picture 2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" y="1117"/>
              <a:ext cx="996" cy="10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118" name="Text Box 22"/>
            <p:cNvSpPr txBox="1">
              <a:spLocks noChangeArrowheads="1"/>
            </p:cNvSpPr>
            <p:nvPr/>
          </p:nvSpPr>
          <p:spPr bwMode="auto">
            <a:xfrm>
              <a:off x="305" y="1399"/>
              <a:ext cx="455" cy="4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1881188" y="508000"/>
            <a:ext cx="4968875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9pPr>
          </a:lstStyle>
          <a:p>
            <a:pPr>
              <a:buClrTx/>
              <a:buFontTx/>
              <a:buNone/>
            </a:pPr>
            <a:r>
              <a:rPr lang="cs-CZ" sz="2000"/>
              <a:t>ODKRYJ SLUNÍČKO A K VÝSLEKU NAJDI ZADÁNÍ</a:t>
            </a:r>
          </a:p>
        </p:txBody>
      </p:sp>
      <p:grpSp>
        <p:nvGrpSpPr>
          <p:cNvPr id="25" name="Group 20"/>
          <p:cNvGrpSpPr>
            <a:grpSpLocks/>
          </p:cNvGrpSpPr>
          <p:nvPr/>
        </p:nvGrpSpPr>
        <p:grpSpPr bwMode="auto">
          <a:xfrm>
            <a:off x="5004048" y="1798638"/>
            <a:ext cx="1581150" cy="1655762"/>
            <a:chOff x="35" y="1117"/>
            <a:chExt cx="996" cy="1043"/>
          </a:xfrm>
        </p:grpSpPr>
        <p:pic>
          <p:nvPicPr>
            <p:cNvPr id="26" name="Picture 2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" y="1117"/>
              <a:ext cx="996" cy="10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27" name="Text Box 22"/>
            <p:cNvSpPr txBox="1">
              <a:spLocks noChangeArrowheads="1"/>
            </p:cNvSpPr>
            <p:nvPr/>
          </p:nvSpPr>
          <p:spPr bwMode="auto">
            <a:xfrm>
              <a:off x="305" y="1399"/>
              <a:ext cx="455" cy="4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28" name="Group 20"/>
          <p:cNvGrpSpPr>
            <a:grpSpLocks/>
          </p:cNvGrpSpPr>
          <p:nvPr/>
        </p:nvGrpSpPr>
        <p:grpSpPr bwMode="auto">
          <a:xfrm>
            <a:off x="7148513" y="1776413"/>
            <a:ext cx="1581150" cy="1655762"/>
            <a:chOff x="35" y="1117"/>
            <a:chExt cx="996" cy="1043"/>
          </a:xfrm>
        </p:grpSpPr>
        <p:pic>
          <p:nvPicPr>
            <p:cNvPr id="29" name="Picture 2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" y="1117"/>
              <a:ext cx="996" cy="10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30" name="Text Box 22"/>
            <p:cNvSpPr txBox="1">
              <a:spLocks noChangeArrowheads="1"/>
            </p:cNvSpPr>
            <p:nvPr/>
          </p:nvSpPr>
          <p:spPr bwMode="auto">
            <a:xfrm>
              <a:off x="305" y="1399"/>
              <a:ext cx="455" cy="4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1" name="Group 20"/>
          <p:cNvGrpSpPr>
            <a:grpSpLocks/>
          </p:cNvGrpSpPr>
          <p:nvPr/>
        </p:nvGrpSpPr>
        <p:grpSpPr bwMode="auto">
          <a:xfrm>
            <a:off x="2465461" y="1818265"/>
            <a:ext cx="1581150" cy="1655762"/>
            <a:chOff x="35" y="1117"/>
            <a:chExt cx="996" cy="1043"/>
          </a:xfrm>
        </p:grpSpPr>
        <p:pic>
          <p:nvPicPr>
            <p:cNvPr id="32" name="Picture 2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" y="1117"/>
              <a:ext cx="996" cy="10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33" name="Text Box 22"/>
            <p:cNvSpPr txBox="1">
              <a:spLocks noChangeArrowheads="1"/>
            </p:cNvSpPr>
            <p:nvPr/>
          </p:nvSpPr>
          <p:spPr bwMode="auto">
            <a:xfrm>
              <a:off x="305" y="1399"/>
              <a:ext cx="455" cy="4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1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536159" y="4557713"/>
            <a:ext cx="82089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dirty="0">
                <a:solidFill>
                  <a:srgbClr val="000000"/>
                </a:solidFill>
              </a:rPr>
              <a:t>OD SOUČINU ČÍSEL  </a:t>
            </a:r>
            <a:r>
              <a:rPr lang="cs-CZ" sz="2400" dirty="0" smtClean="0">
                <a:solidFill>
                  <a:srgbClr val="000000"/>
                </a:solidFill>
              </a:rPr>
              <a:t>9 A </a:t>
            </a:r>
            <a:r>
              <a:rPr lang="cs-CZ" sz="2400" dirty="0">
                <a:solidFill>
                  <a:srgbClr val="000000"/>
                </a:solidFill>
              </a:rPr>
              <a:t>7 </a:t>
            </a:r>
            <a:r>
              <a:rPr lang="cs-CZ" sz="2400" dirty="0" smtClean="0">
                <a:solidFill>
                  <a:srgbClr val="000000"/>
                </a:solidFill>
              </a:rPr>
              <a:t>PŘIPOČTI JEJICH </a:t>
            </a:r>
            <a:r>
              <a:rPr lang="cs-CZ" sz="2400" dirty="0">
                <a:solidFill>
                  <a:srgbClr val="000000"/>
                </a:solidFill>
              </a:rPr>
              <a:t>SOUČET.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539750" y="5040313"/>
            <a:ext cx="7615238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dirty="0">
                <a:solidFill>
                  <a:srgbClr val="000000"/>
                </a:solidFill>
              </a:rPr>
              <a:t>K </a:t>
            </a:r>
            <a:r>
              <a:rPr lang="cs-CZ" sz="2400" dirty="0" smtClean="0">
                <a:solidFill>
                  <a:srgbClr val="000000"/>
                </a:solidFill>
              </a:rPr>
              <a:t>SOUČTU </a:t>
            </a:r>
            <a:r>
              <a:rPr lang="cs-CZ" sz="2400" dirty="0">
                <a:solidFill>
                  <a:srgbClr val="000000"/>
                </a:solidFill>
              </a:rPr>
              <a:t>ČÍSEL </a:t>
            </a:r>
            <a:r>
              <a:rPr lang="cs-CZ" sz="2400" dirty="0" smtClean="0">
                <a:solidFill>
                  <a:srgbClr val="000000"/>
                </a:solidFill>
              </a:rPr>
              <a:t>258 </a:t>
            </a:r>
            <a:r>
              <a:rPr lang="cs-CZ" sz="2400" dirty="0">
                <a:solidFill>
                  <a:srgbClr val="000000"/>
                </a:solidFill>
              </a:rPr>
              <a:t>A </a:t>
            </a:r>
            <a:r>
              <a:rPr lang="cs-CZ" sz="2400" dirty="0" smtClean="0">
                <a:solidFill>
                  <a:srgbClr val="000000"/>
                </a:solidFill>
              </a:rPr>
              <a:t>301 ODEČTI </a:t>
            </a:r>
            <a:r>
              <a:rPr lang="cs-CZ" sz="2400" dirty="0">
                <a:solidFill>
                  <a:srgbClr val="000000"/>
                </a:solidFill>
              </a:rPr>
              <a:t>PODÍL ČÍSEL 100 A 10.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39750" y="3692525"/>
            <a:ext cx="739933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dirty="0">
                <a:solidFill>
                  <a:srgbClr val="000000"/>
                </a:solidFill>
              </a:rPr>
              <a:t>K </a:t>
            </a:r>
            <a:r>
              <a:rPr lang="cs-CZ" sz="2400" dirty="0" smtClean="0">
                <a:solidFill>
                  <a:srgbClr val="000000"/>
                </a:solidFill>
              </a:rPr>
              <a:t>NÁSOBKU ČÍSEL 10 A 150 PŘIPOČTI </a:t>
            </a:r>
            <a:r>
              <a:rPr lang="cs-CZ" sz="2400" dirty="0">
                <a:solidFill>
                  <a:srgbClr val="000000"/>
                </a:solidFill>
              </a:rPr>
              <a:t>DESETINÁSOBEK ČÍSLA </a:t>
            </a:r>
            <a:r>
              <a:rPr lang="cs-CZ" sz="2400" dirty="0" smtClean="0">
                <a:solidFill>
                  <a:srgbClr val="000000"/>
                </a:solidFill>
              </a:rPr>
              <a:t>50.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39750" y="5759450"/>
            <a:ext cx="7993063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dirty="0" smtClean="0">
                <a:solidFill>
                  <a:srgbClr val="000000"/>
                </a:solidFill>
              </a:rPr>
              <a:t>OD PODÍLU </a:t>
            </a:r>
            <a:r>
              <a:rPr lang="cs-CZ" sz="2400" dirty="0">
                <a:solidFill>
                  <a:srgbClr val="000000"/>
                </a:solidFill>
              </a:rPr>
              <a:t>ČÍSEL </a:t>
            </a:r>
            <a:r>
              <a:rPr lang="cs-CZ" sz="2400" dirty="0" smtClean="0">
                <a:solidFill>
                  <a:srgbClr val="000000"/>
                </a:solidFill>
              </a:rPr>
              <a:t>1 000 </a:t>
            </a:r>
            <a:r>
              <a:rPr lang="cs-CZ" sz="2400" dirty="0">
                <a:solidFill>
                  <a:srgbClr val="000000"/>
                </a:solidFill>
              </a:rPr>
              <a:t>A 10 </a:t>
            </a:r>
            <a:r>
              <a:rPr lang="cs-CZ" sz="2400" dirty="0" smtClean="0">
                <a:solidFill>
                  <a:srgbClr val="000000"/>
                </a:solidFill>
              </a:rPr>
              <a:t>ODEČTI  NÁSOBEK </a:t>
            </a:r>
            <a:r>
              <a:rPr lang="cs-CZ" sz="2400" dirty="0">
                <a:solidFill>
                  <a:srgbClr val="000000"/>
                </a:solidFill>
              </a:rPr>
              <a:t>ČÍSEL </a:t>
            </a:r>
            <a:r>
              <a:rPr lang="cs-CZ" sz="2400" dirty="0" smtClean="0">
                <a:solidFill>
                  <a:srgbClr val="000000"/>
                </a:solidFill>
              </a:rPr>
              <a:t>10 </a:t>
            </a:r>
            <a:r>
              <a:rPr lang="cs-CZ" sz="2400" dirty="0">
                <a:solidFill>
                  <a:srgbClr val="000000"/>
                </a:solidFill>
              </a:rPr>
              <a:t>A </a:t>
            </a:r>
            <a:r>
              <a:rPr lang="cs-CZ" sz="2400" dirty="0" smtClean="0">
                <a:solidFill>
                  <a:srgbClr val="000000"/>
                </a:solidFill>
              </a:rPr>
              <a:t>10</a:t>
            </a:r>
            <a:r>
              <a:rPr lang="cs-CZ" sz="2400" dirty="0">
                <a:solidFill>
                  <a:srgbClr val="000000"/>
                </a:solidFill>
              </a:rPr>
              <a:t>. </a:t>
            </a:r>
          </a:p>
        </p:txBody>
      </p:sp>
      <p:grpSp>
        <p:nvGrpSpPr>
          <p:cNvPr id="4101" name="Group 5"/>
          <p:cNvGrpSpPr>
            <a:grpSpLocks/>
          </p:cNvGrpSpPr>
          <p:nvPr/>
        </p:nvGrpSpPr>
        <p:grpSpPr bwMode="auto">
          <a:xfrm>
            <a:off x="515938" y="2420935"/>
            <a:ext cx="7977187" cy="393699"/>
            <a:chOff x="325" y="1525"/>
            <a:chExt cx="5025" cy="248"/>
          </a:xfrm>
        </p:grpSpPr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325" y="1525"/>
              <a:ext cx="3638" cy="248"/>
              <a:chOff x="325" y="1525"/>
              <a:chExt cx="3638" cy="248"/>
            </a:xfrm>
          </p:grpSpPr>
          <p:sp>
            <p:nvSpPr>
              <p:cNvPr id="4103" name="Text Box 7"/>
              <p:cNvSpPr txBox="1">
                <a:spLocks noChangeArrowheads="1"/>
              </p:cNvSpPr>
              <p:nvPr/>
            </p:nvSpPr>
            <p:spPr bwMode="auto">
              <a:xfrm>
                <a:off x="325" y="1539"/>
                <a:ext cx="1404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1pPr>
                <a:lvl2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2pPr>
                <a:lvl3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3pPr>
                <a:lvl4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4pPr>
                <a:lvl5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5pPr>
                <a:lvl6pPr marL="25146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6pPr>
                <a:lvl7pPr marL="29718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7pPr>
                <a:lvl8pPr marL="34290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8pPr>
                <a:lvl9pPr marL="38862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9pPr>
              </a:lstStyle>
              <a:p>
                <a:pPr>
                  <a:buClrTx/>
                  <a:buFontTx/>
                  <a:buNone/>
                </a:pPr>
                <a:r>
                  <a:rPr lang="cs-CZ" dirty="0" smtClean="0"/>
                  <a:t>79</a:t>
                </a:r>
                <a:endParaRPr lang="cs-CZ" dirty="0"/>
              </a:p>
            </p:txBody>
          </p:sp>
          <p:sp>
            <p:nvSpPr>
              <p:cNvPr id="4104" name="Text Box 8"/>
              <p:cNvSpPr txBox="1">
                <a:spLocks noChangeArrowheads="1"/>
              </p:cNvSpPr>
              <p:nvPr/>
            </p:nvSpPr>
            <p:spPr bwMode="auto">
              <a:xfrm>
                <a:off x="2036" y="1525"/>
                <a:ext cx="452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1pPr>
                <a:lvl2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2pPr>
                <a:lvl3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3pPr>
                <a:lvl4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4pPr>
                <a:lvl5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5pPr>
                <a:lvl6pPr marL="25146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6pPr>
                <a:lvl7pPr marL="29718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7pPr>
                <a:lvl8pPr marL="34290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8pPr>
                <a:lvl9pPr marL="38862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9pPr>
              </a:lstStyle>
              <a:p>
                <a:pPr>
                  <a:buClrTx/>
                  <a:buFontTx/>
                  <a:buNone/>
                </a:pPr>
                <a:r>
                  <a:rPr lang="cs-CZ" dirty="0" smtClean="0"/>
                  <a:t>2 000</a:t>
                </a:r>
                <a:endParaRPr lang="cs-CZ" dirty="0"/>
              </a:p>
            </p:txBody>
          </p:sp>
          <p:sp>
            <p:nvSpPr>
              <p:cNvPr id="4105" name="Text Box 9"/>
              <p:cNvSpPr txBox="1">
                <a:spLocks noChangeArrowheads="1"/>
              </p:cNvSpPr>
              <p:nvPr/>
            </p:nvSpPr>
            <p:spPr bwMode="auto">
              <a:xfrm>
                <a:off x="3545" y="1525"/>
                <a:ext cx="418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1pPr>
                <a:lvl2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2pPr>
                <a:lvl3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3pPr>
                <a:lvl4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4pPr>
                <a:lvl5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5pPr>
                <a:lvl6pPr marL="25146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6pPr>
                <a:lvl7pPr marL="29718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7pPr>
                <a:lvl8pPr marL="34290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8pPr>
                <a:lvl9pPr marL="3886200" indent="-228600" defTabSz="449263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Calibri" pitchFamily="32" charset="0"/>
                    <a:ea typeface="Microsoft YaHei" charset="-122"/>
                  </a:defRPr>
                </a:lvl9pPr>
              </a:lstStyle>
              <a:p>
                <a:pPr>
                  <a:buClrTx/>
                  <a:buFontTx/>
                  <a:buNone/>
                </a:pPr>
                <a:r>
                  <a:rPr lang="cs-CZ" dirty="0" smtClean="0"/>
                  <a:t>0</a:t>
                </a:r>
                <a:endParaRPr lang="cs-CZ" dirty="0"/>
              </a:p>
            </p:txBody>
          </p:sp>
        </p:grpSp>
        <p:sp>
          <p:nvSpPr>
            <p:cNvPr id="4106" name="Text Box 10"/>
            <p:cNvSpPr txBox="1">
              <a:spLocks noChangeArrowheads="1"/>
            </p:cNvSpPr>
            <p:nvPr/>
          </p:nvSpPr>
          <p:spPr bwMode="auto">
            <a:xfrm>
              <a:off x="4808" y="1525"/>
              <a:ext cx="542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5pPr>
              <a:lvl6pPr marL="25146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6pPr>
              <a:lvl7pPr marL="29718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7pPr>
              <a:lvl8pPr marL="34290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8pPr>
              <a:lvl9pPr marL="38862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Calibri" pitchFamily="32" charset="0"/>
                  <a:ea typeface="Microsoft YaHei" charset="-122"/>
                </a:defRPr>
              </a:lvl9pPr>
            </a:lstStyle>
            <a:p>
              <a:pPr>
                <a:buClrTx/>
                <a:buFontTx/>
                <a:buNone/>
              </a:pPr>
              <a:r>
                <a:rPr lang="cs-CZ" dirty="0" smtClean="0"/>
                <a:t>549</a:t>
              </a:r>
              <a:endParaRPr lang="cs-CZ" dirty="0"/>
            </a:p>
          </p:txBody>
        </p:sp>
      </p:grpSp>
      <p:grpSp>
        <p:nvGrpSpPr>
          <p:cNvPr id="4116" name="Group 20"/>
          <p:cNvGrpSpPr>
            <a:grpSpLocks/>
          </p:cNvGrpSpPr>
          <p:nvPr/>
        </p:nvGrpSpPr>
        <p:grpSpPr bwMode="auto">
          <a:xfrm>
            <a:off x="300038" y="1702372"/>
            <a:ext cx="1581150" cy="1655762"/>
            <a:chOff x="35" y="1117"/>
            <a:chExt cx="996" cy="1043"/>
          </a:xfrm>
        </p:grpSpPr>
        <p:pic>
          <p:nvPicPr>
            <p:cNvPr id="4117" name="Picture 2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" y="1117"/>
              <a:ext cx="996" cy="10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118" name="Text Box 22"/>
            <p:cNvSpPr txBox="1">
              <a:spLocks noChangeArrowheads="1"/>
            </p:cNvSpPr>
            <p:nvPr/>
          </p:nvSpPr>
          <p:spPr bwMode="auto">
            <a:xfrm>
              <a:off x="305" y="1399"/>
              <a:ext cx="455" cy="4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1881188" y="508000"/>
            <a:ext cx="4968875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2" charset="0"/>
                <a:ea typeface="Microsoft YaHei" charset="-122"/>
              </a:defRPr>
            </a:lvl9pPr>
          </a:lstStyle>
          <a:p>
            <a:pPr>
              <a:buClrTx/>
              <a:buFontTx/>
              <a:buNone/>
            </a:pPr>
            <a:r>
              <a:rPr lang="cs-CZ" sz="2000"/>
              <a:t>ODKRYJ SLUNÍČKO A K VÝSLEKU NAJDI ZADÁNÍ</a:t>
            </a:r>
          </a:p>
        </p:txBody>
      </p:sp>
      <p:grpSp>
        <p:nvGrpSpPr>
          <p:cNvPr id="25" name="Group 20"/>
          <p:cNvGrpSpPr>
            <a:grpSpLocks/>
          </p:cNvGrpSpPr>
          <p:nvPr/>
        </p:nvGrpSpPr>
        <p:grpSpPr bwMode="auto">
          <a:xfrm>
            <a:off x="4962501" y="1801016"/>
            <a:ext cx="1581150" cy="1655762"/>
            <a:chOff x="35" y="1117"/>
            <a:chExt cx="996" cy="1043"/>
          </a:xfrm>
        </p:grpSpPr>
        <p:pic>
          <p:nvPicPr>
            <p:cNvPr id="26" name="Picture 2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" y="1117"/>
              <a:ext cx="996" cy="10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27" name="Text Box 22"/>
            <p:cNvSpPr txBox="1">
              <a:spLocks noChangeArrowheads="1"/>
            </p:cNvSpPr>
            <p:nvPr/>
          </p:nvSpPr>
          <p:spPr bwMode="auto">
            <a:xfrm>
              <a:off x="305" y="1399"/>
              <a:ext cx="455" cy="4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28" name="Group 20"/>
          <p:cNvGrpSpPr>
            <a:grpSpLocks/>
          </p:cNvGrpSpPr>
          <p:nvPr/>
        </p:nvGrpSpPr>
        <p:grpSpPr bwMode="auto">
          <a:xfrm>
            <a:off x="7107398" y="1713634"/>
            <a:ext cx="1581150" cy="1655762"/>
            <a:chOff x="35" y="1117"/>
            <a:chExt cx="996" cy="1043"/>
          </a:xfrm>
        </p:grpSpPr>
        <p:pic>
          <p:nvPicPr>
            <p:cNvPr id="29" name="Picture 2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" y="1117"/>
              <a:ext cx="996" cy="10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30" name="Text Box 22"/>
            <p:cNvSpPr txBox="1">
              <a:spLocks noChangeArrowheads="1"/>
            </p:cNvSpPr>
            <p:nvPr/>
          </p:nvSpPr>
          <p:spPr bwMode="auto">
            <a:xfrm>
              <a:off x="305" y="1399"/>
              <a:ext cx="455" cy="4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1" name="Group 20"/>
          <p:cNvGrpSpPr>
            <a:grpSpLocks/>
          </p:cNvGrpSpPr>
          <p:nvPr/>
        </p:nvGrpSpPr>
        <p:grpSpPr bwMode="auto">
          <a:xfrm>
            <a:off x="2766219" y="1661386"/>
            <a:ext cx="1581150" cy="1655762"/>
            <a:chOff x="35" y="1117"/>
            <a:chExt cx="996" cy="1043"/>
          </a:xfrm>
        </p:grpSpPr>
        <p:pic>
          <p:nvPicPr>
            <p:cNvPr id="32" name="Picture 2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" y="1117"/>
              <a:ext cx="996" cy="10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33" name="Text Box 22"/>
            <p:cNvSpPr txBox="1">
              <a:spLocks noChangeArrowheads="1"/>
            </p:cNvSpPr>
            <p:nvPr/>
          </p:nvSpPr>
          <p:spPr bwMode="auto">
            <a:xfrm>
              <a:off x="305" y="1399"/>
              <a:ext cx="455" cy="4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3588776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1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67</TotalTime>
  <Words>126</Words>
  <Application>Microsoft Office PowerPoint</Application>
  <PresentationFormat>Předvádění na obrazovce (4:3)</PresentationFormat>
  <Paragraphs>20</Paragraphs>
  <Slides>3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Aerodynamika</vt:lpstr>
      <vt:lpstr>Matematické hádanky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Jana</dc:creator>
  <cp:lastModifiedBy>Nosková Ladislava</cp:lastModifiedBy>
  <cp:revision>10</cp:revision>
  <cp:lastPrinted>1601-01-01T00:00:00Z</cp:lastPrinted>
  <dcterms:created xsi:type="dcterms:W3CDTF">2012-06-24T12:40:08Z</dcterms:created>
  <dcterms:modified xsi:type="dcterms:W3CDTF">2013-09-25T18:30:24Z</dcterms:modified>
</cp:coreProperties>
</file>