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4" r:id="rId3"/>
    <p:sldId id="272" r:id="rId4"/>
    <p:sldId id="287" r:id="rId5"/>
    <p:sldId id="263" r:id="rId6"/>
    <p:sldId id="288" r:id="rId7"/>
    <p:sldId id="273" r:id="rId8"/>
    <p:sldId id="289" r:id="rId9"/>
    <p:sldId id="271" r:id="rId10"/>
    <p:sldId id="276" r:id="rId11"/>
    <p:sldId id="266" r:id="rId12"/>
    <p:sldId id="290" r:id="rId13"/>
    <p:sldId id="265" r:id="rId14"/>
    <p:sldId id="291" r:id="rId15"/>
    <p:sldId id="292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  <a:srgbClr val="B010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5" autoAdjust="0"/>
    <p:restoredTop sz="94671" autoAdjust="0"/>
  </p:normalViewPr>
  <p:slideViewPr>
    <p:cSldViewPr>
      <p:cViewPr>
        <p:scale>
          <a:sx n="66" d="100"/>
          <a:sy n="66" d="100"/>
        </p:scale>
        <p:origin x="-1524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F1BF1C1-9B77-4685-80CB-F4EA6A8D517B}" type="datetimeFigureOut">
              <a:rPr lang="cs-CZ" smtClean="0"/>
              <a:t>30.9.2013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AA8C226-90E3-41B7-901E-269041DCEB43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slide" Target="slide11.xml"/><Relationship Id="rId4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5.xml"/><Relationship Id="rId7" Type="http://schemas.openxmlformats.org/officeDocument/2006/relationships/slide" Target="slide1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slide" Target="slide11.xml"/><Relationship Id="rId4" Type="http://schemas.openxmlformats.org/officeDocument/2006/relationships/slide" Target="slide9.xml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" Target="slide5.xml"/><Relationship Id="rId7" Type="http://schemas.openxmlformats.org/officeDocument/2006/relationships/slide" Target="slide1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slide" Target="slide11.xml"/><Relationship Id="rId10" Type="http://schemas.openxmlformats.org/officeDocument/2006/relationships/image" Target="../media/image6.png"/><Relationship Id="rId4" Type="http://schemas.openxmlformats.org/officeDocument/2006/relationships/slide" Target="slide9.xml"/><Relationship Id="rId9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smajl%C3%ADk&amp;ex=1#ai:MC900434421|" TargetMode="External"/><Relationship Id="rId2" Type="http://schemas.openxmlformats.org/officeDocument/2006/relationships/hyperlink" Target="http://office.microsoft.com/cs-cz/images/results.aspx?qu=v%C4%8Dela&amp;ex=2#ai:MC900438018|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" Target="slide3.xml"/><Relationship Id="rId7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7.xml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27157" y="2335386"/>
            <a:ext cx="7772400" cy="2815953"/>
          </a:xfrm>
        </p:spPr>
        <p:txBody>
          <a:bodyPr/>
          <a:lstStyle/>
          <a:p>
            <a:pPr marL="182880" indent="0">
              <a:buNone/>
            </a:pPr>
            <a:r>
              <a:rPr lang="cs-CZ" cap="small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cs-CZ" cap="small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cs-CZ" cap="small" dirty="0" smtClean="0">
                <a:solidFill>
                  <a:schemeClr val="accent2">
                    <a:lumMod val="50000"/>
                  </a:schemeClr>
                </a:solidFill>
              </a:rPr>
              <a:t>Vyjmenovaná Slova </a:t>
            </a:r>
            <a:r>
              <a:rPr lang="cs-CZ" cap="small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cs-CZ" cap="small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cs-CZ" cap="small" dirty="0" smtClean="0">
                <a:solidFill>
                  <a:schemeClr val="accent2">
                    <a:lumMod val="50000"/>
                  </a:schemeClr>
                </a:solidFill>
              </a:rPr>
              <a:t>pilná včelka</a:t>
            </a:r>
            <a:endParaRPr lang="cs-CZ" cap="small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31640" y="5229200"/>
            <a:ext cx="6400800" cy="1219200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  <a:latin typeface="+mn-lt"/>
              </a:rPr>
              <a:t>Mgr. Blanka Andrýsková</a:t>
            </a:r>
            <a:endParaRPr lang="cs-CZ" b="1" dirty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16632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02110"/>
            <a:ext cx="18288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516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Users\andrbl\AppData\Local\Microsoft\Windows\Temporary Internet Files\Content.IE5\3RTR7QPD\MP90014514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867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Ovál 44">
            <a:hlinkClick r:id="rId3" action="ppaction://hlinksldjump"/>
          </p:cNvPr>
          <p:cNvSpPr/>
          <p:nvPr/>
        </p:nvSpPr>
        <p:spPr>
          <a:xfrm>
            <a:off x="2159137" y="5229200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3023233" y="5661248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ál 46"/>
          <p:cNvSpPr/>
          <p:nvPr/>
        </p:nvSpPr>
        <p:spPr>
          <a:xfrm>
            <a:off x="3887348" y="5286672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971600" y="4005064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1520821" y="4797152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3" action="ppaction://hlinksldjump"/>
          </p:cNvPr>
          <p:cNvSpPr/>
          <p:nvPr/>
        </p:nvSpPr>
        <p:spPr>
          <a:xfrm>
            <a:off x="755576" y="2996952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2051720" y="2276734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1304797" y="2180595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>
            <a:hlinkClick r:id="rId4" action="ppaction://hlinksldjump"/>
          </p:cNvPr>
          <p:cNvSpPr/>
          <p:nvPr/>
        </p:nvSpPr>
        <p:spPr>
          <a:xfrm>
            <a:off x="2591185" y="2708782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4277342" y="2111688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3585163" y="2612643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>
            <a:hlinkClick r:id="rId5" action="ppaction://hlinksldjump"/>
          </p:cNvPr>
          <p:cNvSpPr/>
          <p:nvPr/>
        </p:nvSpPr>
        <p:spPr>
          <a:xfrm>
            <a:off x="5148064" y="1895664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>
            <a:hlinkClick r:id="rId6" action="ppaction://hlinksldjump"/>
          </p:cNvPr>
          <p:cNvSpPr/>
          <p:nvPr/>
        </p:nvSpPr>
        <p:spPr>
          <a:xfrm>
            <a:off x="4716016" y="5745045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8" name="Picture 2" descr="C:\Users\andrbl\AppData\Local\Microsoft\Windows\Temporary Internet Files\Content.IE5\447QUNPR\MC900438018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121" y="4964225"/>
            <a:ext cx="1650502" cy="150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0100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600200"/>
          </a:xfrm>
        </p:spPr>
        <p:txBody>
          <a:bodyPr/>
          <a:lstStyle/>
          <a:p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Vyber skupinu slov, ve které jsou jen vyjmenovaná po p</a:t>
            </a:r>
            <a:endParaRPr lang="cs-CZ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83568" y="2927739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A) OPYLOVAT, ZATŘPYTIT SE, KLOPÝTNUTÍ 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56274" y="3665770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B) PTAKOPYSK, KOPÝTKO, PYSKATÝ, PÝCHA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5" name="TextovéPole 4">
            <a:hlinkClick r:id="rId2" action="ppaction://hlinksldjump"/>
          </p:cNvPr>
          <p:cNvSpPr txBox="1"/>
          <p:nvPr/>
        </p:nvSpPr>
        <p:spPr>
          <a:xfrm>
            <a:off x="756274" y="4437111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C) PÝR, KOPYTO, PYKAT, KLOPÝTAT, PYSK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755576" y="5229200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D) PÝŘIT SE, KLOPÝTAT, PYTLOVINA, NETOPÝR</a:t>
            </a:r>
            <a:endParaRPr lang="cs-CZ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329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Users\andrbl\AppData\Local\Microsoft\Windows\Temporary Internet Files\Content.IE5\3RTR7QPD\MP90014514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867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Ovál 44">
            <a:hlinkClick r:id="rId3" action="ppaction://hlinksldjump"/>
          </p:cNvPr>
          <p:cNvSpPr/>
          <p:nvPr/>
        </p:nvSpPr>
        <p:spPr>
          <a:xfrm>
            <a:off x="2159137" y="5229200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3023233" y="5668798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ál 46"/>
          <p:cNvSpPr/>
          <p:nvPr/>
        </p:nvSpPr>
        <p:spPr>
          <a:xfrm>
            <a:off x="3944347" y="5445224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971600" y="4005064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1520821" y="4797152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3" action="ppaction://hlinksldjump"/>
          </p:cNvPr>
          <p:cNvSpPr/>
          <p:nvPr/>
        </p:nvSpPr>
        <p:spPr>
          <a:xfrm>
            <a:off x="755576" y="2996952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2051720" y="2276734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1304797" y="2180595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>
            <a:hlinkClick r:id="rId4" action="ppaction://hlinksldjump"/>
          </p:cNvPr>
          <p:cNvSpPr/>
          <p:nvPr/>
        </p:nvSpPr>
        <p:spPr>
          <a:xfrm>
            <a:off x="2591185" y="2708782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4277342" y="2111688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3585163" y="2612643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>
            <a:hlinkClick r:id="rId5" action="ppaction://hlinksldjump"/>
          </p:cNvPr>
          <p:cNvSpPr/>
          <p:nvPr/>
        </p:nvSpPr>
        <p:spPr>
          <a:xfrm>
            <a:off x="5148064" y="1895664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>
            <a:hlinkClick r:id="rId6" action="ppaction://hlinksldjump"/>
          </p:cNvPr>
          <p:cNvSpPr/>
          <p:nvPr/>
        </p:nvSpPr>
        <p:spPr>
          <a:xfrm>
            <a:off x="4875943" y="5877272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ál 17"/>
          <p:cNvSpPr/>
          <p:nvPr/>
        </p:nvSpPr>
        <p:spPr>
          <a:xfrm>
            <a:off x="5940152" y="2051763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/>
          <p:cNvSpPr/>
          <p:nvPr/>
        </p:nvSpPr>
        <p:spPr>
          <a:xfrm>
            <a:off x="6732240" y="2060710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>
            <a:hlinkClick r:id="rId7" action="ppaction://hlinksldjump"/>
          </p:cNvPr>
          <p:cNvSpPr/>
          <p:nvPr/>
        </p:nvSpPr>
        <p:spPr>
          <a:xfrm>
            <a:off x="7668344" y="1964571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2" name="Picture 2" descr="C:\Users\andrbl\AppData\Local\Microsoft\Windows\Temporary Internet Files\Content.IE5\447QUNPR\MC900438018[1]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12344" y="4914303"/>
            <a:ext cx="1650502" cy="150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3286" y="4480520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805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2335" y="836712"/>
            <a:ext cx="8229600" cy="1600200"/>
          </a:xfrm>
        </p:spPr>
        <p:txBody>
          <a:bodyPr/>
          <a:lstStyle/>
          <a:p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Do kterých slov doplníš –i, -y, </a:t>
            </a:r>
            <a:b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v tomto pořadí: -y, -y, -i ?</a:t>
            </a:r>
            <a:endParaRPr lang="cs-CZ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83568" y="3026569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A) PŘEP___CH,  ODP___KAT, ZATŘP__TIT SE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4" name="TextovéPole 3">
            <a:hlinkClick r:id="rId2" action="ppaction://hlinksldjump"/>
          </p:cNvPr>
          <p:cNvSpPr txBox="1"/>
          <p:nvPr/>
        </p:nvSpPr>
        <p:spPr>
          <a:xfrm>
            <a:off x="683568" y="3885547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B) P___TEL, P___KAT, P___LNÁ 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63126" y="4869160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C) LEP___T, TŘP___TKA, KOP___TO </a:t>
            </a:r>
            <a:endParaRPr lang="cs-CZ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326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C:\Users\andrbl\AppData\Local\Microsoft\Windows\Temporary Internet Files\Content.IE5\3RTR7QPD\MP90014514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867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Ovál 44">
            <a:hlinkClick r:id="rId3" action="ppaction://hlinksldjump"/>
          </p:cNvPr>
          <p:cNvSpPr/>
          <p:nvPr/>
        </p:nvSpPr>
        <p:spPr>
          <a:xfrm>
            <a:off x="2159137" y="5229200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ál 45"/>
          <p:cNvSpPr/>
          <p:nvPr/>
        </p:nvSpPr>
        <p:spPr>
          <a:xfrm>
            <a:off x="3023233" y="5636974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Ovál 46"/>
          <p:cNvSpPr/>
          <p:nvPr/>
        </p:nvSpPr>
        <p:spPr>
          <a:xfrm>
            <a:off x="3845294" y="5455344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971600" y="4005064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1520821" y="4797152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3" action="ppaction://hlinksldjump"/>
          </p:cNvPr>
          <p:cNvSpPr/>
          <p:nvPr/>
        </p:nvSpPr>
        <p:spPr>
          <a:xfrm>
            <a:off x="755576" y="2996952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2051720" y="2276734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1304797" y="2180595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>
            <a:hlinkClick r:id="rId4" action="ppaction://hlinksldjump"/>
          </p:cNvPr>
          <p:cNvSpPr/>
          <p:nvPr/>
        </p:nvSpPr>
        <p:spPr>
          <a:xfrm>
            <a:off x="2591185" y="2708782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vál 12"/>
          <p:cNvSpPr/>
          <p:nvPr/>
        </p:nvSpPr>
        <p:spPr>
          <a:xfrm>
            <a:off x="4277342" y="2111688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vál 13"/>
          <p:cNvSpPr/>
          <p:nvPr/>
        </p:nvSpPr>
        <p:spPr>
          <a:xfrm>
            <a:off x="3585163" y="2612643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vál 14">
            <a:hlinkClick r:id="rId5" action="ppaction://hlinksldjump"/>
          </p:cNvPr>
          <p:cNvSpPr/>
          <p:nvPr/>
        </p:nvSpPr>
        <p:spPr>
          <a:xfrm>
            <a:off x="5148064" y="1895664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Ovál 47">
            <a:hlinkClick r:id="rId6" action="ppaction://hlinksldjump"/>
          </p:cNvPr>
          <p:cNvSpPr/>
          <p:nvPr/>
        </p:nvSpPr>
        <p:spPr>
          <a:xfrm>
            <a:off x="4716016" y="5877272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Ovál 17"/>
          <p:cNvSpPr/>
          <p:nvPr/>
        </p:nvSpPr>
        <p:spPr>
          <a:xfrm>
            <a:off x="5940152" y="2051763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vál 18"/>
          <p:cNvSpPr/>
          <p:nvPr/>
        </p:nvSpPr>
        <p:spPr>
          <a:xfrm>
            <a:off x="6732240" y="2060710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>
            <a:hlinkClick r:id="rId7" action="ppaction://hlinksldjump"/>
          </p:cNvPr>
          <p:cNvSpPr/>
          <p:nvPr/>
        </p:nvSpPr>
        <p:spPr>
          <a:xfrm>
            <a:off x="7668344" y="1964571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Ovál 19"/>
          <p:cNvSpPr/>
          <p:nvPr/>
        </p:nvSpPr>
        <p:spPr>
          <a:xfrm>
            <a:off x="7543803" y="3429677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Ovál 21"/>
          <p:cNvSpPr/>
          <p:nvPr/>
        </p:nvSpPr>
        <p:spPr>
          <a:xfrm>
            <a:off x="8241750" y="2780928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Ovál 22">
            <a:hlinkClick r:id="rId8" action="ppaction://hlinksldjump"/>
          </p:cNvPr>
          <p:cNvSpPr/>
          <p:nvPr/>
        </p:nvSpPr>
        <p:spPr>
          <a:xfrm>
            <a:off x="6510018" y="4176780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170" name="Picture 2" descr="C:\Users\andrbl\AppData\Local\Microsoft\Windows\Temporary Internet Files\Content.IE5\447QUNPR\MC900438018[1]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121" y="4964225"/>
            <a:ext cx="1650502" cy="150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829809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8191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2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87624" y="548680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0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ZVLÁDLI JSTE TO</a:t>
            </a:r>
            <a:endParaRPr lang="cs-CZ" sz="60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827584" y="4005064"/>
            <a:ext cx="7848872" cy="2167136"/>
          </a:xfrm>
        </p:spPr>
        <p:txBody>
          <a:bodyPr>
            <a:normAutofit/>
          </a:bodyPr>
          <a:lstStyle/>
          <a:p>
            <a:r>
              <a:rPr lang="cs-CZ" sz="29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Použité </a:t>
            </a:r>
            <a:r>
              <a:rPr lang="cs-CZ" sz="2900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obrázky: Klipart Microsoft Office 2010</a:t>
            </a:r>
          </a:p>
          <a:p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http://office.microsoft.com/cs-cz/images/results.aspx?qu=v%C4%8Dela&amp;ex=2#ai:MC900438018</a:t>
            </a:r>
            <a:r>
              <a:rPr lang="cs-CZ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|</a:t>
            </a:r>
            <a:endParaRPr lang="cs-CZ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cs-CZ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office.microsoft.com/cs-cz/images/results.aspx?qu=smajl%C</a:t>
            </a:r>
          </a:p>
          <a:p>
            <a:r>
              <a:rPr lang="cs-CZ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3%ADk&amp;ex=1#ai:MC900434421</a:t>
            </a:r>
            <a:endParaRPr lang="cs-CZ" sz="1400" dirty="0">
              <a:latin typeface="Times New Roman" panose="02020603050405020304" pitchFamily="18" charset="0"/>
              <a:cs typeface="Times New Roman" panose="02020603050405020304" pitchFamily="18" charset="0"/>
              <a:hlinkClick r:id="rId3"/>
            </a:endParaRPr>
          </a:p>
          <a:p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Obr. louky zpětně nenalezen – použit z galerie Microsoft Offis</a:t>
            </a:r>
            <a:endParaRPr lang="cs-C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16832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331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ndrbl\AppData\Local\Microsoft\Windows\Temporary Internet Files\Content.IE5\3RTR7QPD\MP90014514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ál 2">
            <a:hlinkClick r:id="rId3" action="ppaction://hlinksldjump"/>
          </p:cNvPr>
          <p:cNvSpPr/>
          <p:nvPr/>
        </p:nvSpPr>
        <p:spPr>
          <a:xfrm>
            <a:off x="4716016" y="5718720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Picture 2" descr="C:\Users\andrbl\AppData\Local\Microsoft\Windows\Temporary Internet Files\Content.IE5\447QUNPR\MC90043801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121" y="4964225"/>
            <a:ext cx="1650502" cy="150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194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23528"/>
          </a:xfrm>
        </p:spPr>
        <p:txBody>
          <a:bodyPr/>
          <a:lstStyle/>
          <a:p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Které slovo nepatří mezi vyjmenovaná slova po </a:t>
            </a:r>
            <a:r>
              <a:rPr lang="cs-CZ" sz="3600" dirty="0">
                <a:solidFill>
                  <a:schemeClr val="accent2">
                    <a:lumMod val="50000"/>
                  </a:schemeClr>
                </a:solidFill>
              </a:rPr>
              <a:t>p</a:t>
            </a:r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 ?</a:t>
            </a:r>
            <a:endParaRPr lang="cs-CZ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467544" y="3429000"/>
            <a:ext cx="2232248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>
                <a:solidFill>
                  <a:srgbClr val="000000"/>
                </a:solidFill>
                <a:latin typeface="+mn-lt"/>
              </a:rPr>
              <a:t>B</a:t>
            </a:r>
            <a:r>
              <a:rPr lang="cs-CZ" dirty="0" smtClean="0">
                <a:solidFill>
                  <a:srgbClr val="000000"/>
                </a:solidFill>
                <a:latin typeface="+mn-lt"/>
              </a:rPr>
              <a:t>) PÝCHA</a:t>
            </a:r>
            <a:endParaRPr lang="cs-CZ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467544" y="4581128"/>
            <a:ext cx="201622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 smtClean="0">
                <a:solidFill>
                  <a:srgbClr val="000000"/>
                </a:solidFill>
                <a:latin typeface="+mn-lt"/>
              </a:rPr>
              <a:t>D) PYL</a:t>
            </a:r>
            <a:endParaRPr lang="cs-CZ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467544" y="4005064"/>
            <a:ext cx="2016224" cy="8640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>
                <a:solidFill>
                  <a:srgbClr val="000000"/>
                </a:solidFill>
                <a:latin typeface="+mn-lt"/>
              </a:rPr>
              <a:t>C</a:t>
            </a:r>
            <a:r>
              <a:rPr lang="cs-CZ" dirty="0" smtClean="0">
                <a:solidFill>
                  <a:srgbClr val="000000"/>
                </a:solidFill>
                <a:latin typeface="+mn-lt"/>
              </a:rPr>
              <a:t>) PYSK</a:t>
            </a:r>
            <a:endParaRPr lang="cs-CZ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8" name="Zástupný symbol pro obsah 2">
            <a:hlinkClick r:id="rId2" action="ppaction://hlinksldjump"/>
          </p:cNvPr>
          <p:cNvSpPr txBox="1">
            <a:spLocks/>
          </p:cNvSpPr>
          <p:nvPr/>
        </p:nvSpPr>
        <p:spPr>
          <a:xfrm>
            <a:off x="467544" y="2840563"/>
            <a:ext cx="2232248" cy="550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>
                <a:solidFill>
                  <a:srgbClr val="000000"/>
                </a:solidFill>
                <a:latin typeface="+mn-lt"/>
              </a:rPr>
              <a:t>A</a:t>
            </a:r>
            <a:r>
              <a:rPr lang="cs-CZ" dirty="0" smtClean="0">
                <a:solidFill>
                  <a:srgbClr val="000000"/>
                </a:solidFill>
                <a:latin typeface="+mn-lt"/>
              </a:rPr>
              <a:t>) PYŠNÝ</a:t>
            </a:r>
            <a:endParaRPr lang="cs-CZ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4022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ndrbl\AppData\Local\Microsoft\Windows\Temporary Internet Files\Content.IE5\3RTR7QPD\MP90014514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ál 2">
            <a:hlinkClick r:id="rId3" action="ppaction://hlinksldjump"/>
          </p:cNvPr>
          <p:cNvSpPr/>
          <p:nvPr/>
        </p:nvSpPr>
        <p:spPr>
          <a:xfrm>
            <a:off x="4716016" y="5873171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ál 3"/>
          <p:cNvSpPr/>
          <p:nvPr/>
        </p:nvSpPr>
        <p:spPr>
          <a:xfrm>
            <a:off x="3923928" y="5373216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2987824" y="5624264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>
            <a:hlinkClick r:id="rId4" action="ppaction://hlinksldjump"/>
          </p:cNvPr>
          <p:cNvSpPr/>
          <p:nvPr/>
        </p:nvSpPr>
        <p:spPr>
          <a:xfrm>
            <a:off x="2267744" y="4941168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Picture 2" descr="C:\Users\andrbl\AppData\Local\Microsoft\Windows\Temporary Internet Files\Content.IE5\447QUNPR\MC900438018[1]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121" y="4964225"/>
            <a:ext cx="1650502" cy="150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573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600200"/>
          </a:xfrm>
        </p:spPr>
        <p:txBody>
          <a:bodyPr/>
          <a:lstStyle/>
          <a:p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Zvol skupinu slov, kde jsou všechna vyjmenovaná slova po p</a:t>
            </a:r>
            <a:endParaRPr lang="cs-CZ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323528" y="2492896"/>
            <a:ext cx="8820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A) </a:t>
            </a:r>
            <a:r>
              <a:rPr lang="cs-CZ" dirty="0">
                <a:solidFill>
                  <a:srgbClr val="000000"/>
                </a:solidFill>
              </a:rPr>
              <a:t>PÝCHA, PYTEL, PYSK, NETOPÝR, SLEPÝŠ, 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  <a:r>
              <a:rPr lang="cs-CZ" dirty="0">
                <a:solidFill>
                  <a:srgbClr val="000000"/>
                </a:solidFill>
              </a:rPr>
              <a:t>KOPYTO, KLOPÝTAT,  </a:t>
            </a:r>
          </a:p>
          <a:p>
            <a:r>
              <a:rPr lang="cs-CZ" dirty="0">
                <a:solidFill>
                  <a:srgbClr val="000000"/>
                </a:solidFill>
              </a:rPr>
              <a:t>     TŘPYTIT SE, ZPYTOVAT, </a:t>
            </a:r>
            <a:r>
              <a:rPr lang="cs-CZ" dirty="0" smtClean="0">
                <a:solidFill>
                  <a:srgbClr val="000000"/>
                </a:solidFill>
              </a:rPr>
              <a:t>PYKAT, </a:t>
            </a:r>
            <a:r>
              <a:rPr lang="cs-CZ" dirty="0">
                <a:solidFill>
                  <a:srgbClr val="000000"/>
                </a:solidFill>
              </a:rPr>
              <a:t>PÝŘIT SE, ČEPÝŘIT SE.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323528" y="3573016"/>
            <a:ext cx="8352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B</a:t>
            </a:r>
            <a:r>
              <a:rPr lang="cs-CZ" dirty="0">
                <a:solidFill>
                  <a:srgbClr val="000000"/>
                </a:solidFill>
              </a:rPr>
              <a:t>) PÝCHA, </a:t>
            </a:r>
            <a:r>
              <a:rPr lang="cs-CZ" dirty="0" smtClean="0">
                <a:solidFill>
                  <a:srgbClr val="000000"/>
                </a:solidFill>
              </a:rPr>
              <a:t>PYSK</a:t>
            </a:r>
            <a:r>
              <a:rPr lang="cs-CZ" dirty="0">
                <a:solidFill>
                  <a:srgbClr val="000000"/>
                </a:solidFill>
              </a:rPr>
              <a:t>, NETOPÝR, SLEPÝŠ, PYL, KOPYTO, KLOPÝTAT,  </a:t>
            </a:r>
          </a:p>
          <a:p>
            <a:r>
              <a:rPr lang="cs-CZ" dirty="0">
                <a:solidFill>
                  <a:srgbClr val="000000"/>
                </a:solidFill>
              </a:rPr>
              <a:t>     TŘPYTIT SE, ZPYTOVAT, PYKAT, PÝR, PÝŘIT SE, </a:t>
            </a:r>
            <a:r>
              <a:rPr lang="cs-CZ" dirty="0" smtClean="0">
                <a:solidFill>
                  <a:srgbClr val="000000"/>
                </a:solidFill>
              </a:rPr>
              <a:t>ČEPÝŘIT SE.</a:t>
            </a:r>
            <a:endParaRPr lang="cs-CZ" dirty="0">
              <a:solidFill>
                <a:srgbClr val="000000"/>
              </a:solidFill>
            </a:endParaRPr>
          </a:p>
          <a:p>
            <a:endParaRPr lang="cs-CZ" dirty="0"/>
          </a:p>
        </p:txBody>
      </p:sp>
      <p:sp>
        <p:nvSpPr>
          <p:cNvPr id="8" name="TextovéPole 7">
            <a:hlinkClick r:id="rId2" action="ppaction://hlinksldjump"/>
          </p:cNvPr>
          <p:cNvSpPr txBox="1"/>
          <p:nvPr/>
        </p:nvSpPr>
        <p:spPr>
          <a:xfrm>
            <a:off x="323528" y="4797152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</a:rPr>
              <a:t>C) PÝCHA, PYTEL, PYSK, NETOPÝR, SLEPÝŠ, PYL, KOPYTO, KLOPÝTAT,  </a:t>
            </a:r>
          </a:p>
          <a:p>
            <a:r>
              <a:rPr lang="cs-CZ" dirty="0">
                <a:solidFill>
                  <a:srgbClr val="000000"/>
                </a:solidFill>
              </a:rPr>
              <a:t> </a:t>
            </a:r>
            <a:r>
              <a:rPr lang="cs-CZ" dirty="0" smtClean="0">
                <a:solidFill>
                  <a:srgbClr val="000000"/>
                </a:solidFill>
              </a:rPr>
              <a:t>    TŘPYTIT SE, ZPYTOVAT, PYKAT, PÝR, PÝŘIT SE, ČEPÝŘIT SE.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5770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ndrbl\AppData\Local\Microsoft\Windows\Temporary Internet Files\Content.IE5\3RTR7QPD\MP90014514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ál 2">
            <a:hlinkClick r:id="rId3" action="ppaction://hlinksldjump"/>
          </p:cNvPr>
          <p:cNvSpPr/>
          <p:nvPr/>
        </p:nvSpPr>
        <p:spPr>
          <a:xfrm>
            <a:off x="4633470" y="5877272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ál 3"/>
          <p:cNvSpPr/>
          <p:nvPr/>
        </p:nvSpPr>
        <p:spPr>
          <a:xfrm>
            <a:off x="3851920" y="5373216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2987824" y="5571458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>
            <a:hlinkClick r:id="rId4" action="ppaction://hlinksldjump"/>
          </p:cNvPr>
          <p:cNvSpPr/>
          <p:nvPr/>
        </p:nvSpPr>
        <p:spPr>
          <a:xfrm>
            <a:off x="2267744" y="4941168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1691680" y="4221088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1161310" y="3429000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5" action="ppaction://hlinksldjump"/>
          </p:cNvPr>
          <p:cNvSpPr/>
          <p:nvPr/>
        </p:nvSpPr>
        <p:spPr>
          <a:xfrm>
            <a:off x="745332" y="2503892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Picture 2" descr="C:\Users\andrbl\AppData\Local\Microsoft\Windows\Temporary Internet Files\Content.IE5\447QUNPR\MC900438018[1]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121" y="4964225"/>
            <a:ext cx="1650502" cy="150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675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92896"/>
          </a:xfrm>
        </p:spPr>
        <p:txBody>
          <a:bodyPr/>
          <a:lstStyle/>
          <a:p>
            <a:r>
              <a:rPr lang="cs-CZ" sz="3600" dirty="0">
                <a:solidFill>
                  <a:schemeClr val="accent2">
                    <a:lumMod val="50000"/>
                  </a:schemeClr>
                </a:solidFill>
              </a:rPr>
              <a:t>Které slovo </a:t>
            </a:r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není příbuzné k žádnému vyjmenovanému slovu </a:t>
            </a:r>
            <a:r>
              <a:rPr lang="cs-CZ" sz="3600" dirty="0">
                <a:solidFill>
                  <a:schemeClr val="accent2">
                    <a:lumMod val="50000"/>
                  </a:schemeClr>
                </a:solidFill>
              </a:rPr>
              <a:t>po </a:t>
            </a:r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p ?</a:t>
            </a:r>
            <a:endParaRPr lang="cs-CZ" sz="3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83568" y="2957525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A) ZATŘPYTIT SE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699050" y="3702225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B) PYŠNÝ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693281" y="4429320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C) PYTLOVINA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93281" y="5105795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D) PYL</a:t>
            </a:r>
            <a:endParaRPr lang="cs-CZ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69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ndrbl\AppData\Local\Microsoft\Windows\Temporary Internet Files\Content.IE5\3RTR7QPD\MP900145147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vál 2">
            <a:hlinkClick r:id="rId3" action="ppaction://hlinksldjump"/>
          </p:cNvPr>
          <p:cNvSpPr/>
          <p:nvPr/>
        </p:nvSpPr>
        <p:spPr>
          <a:xfrm>
            <a:off x="4788024" y="5718720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Ovál 3"/>
          <p:cNvSpPr/>
          <p:nvPr/>
        </p:nvSpPr>
        <p:spPr>
          <a:xfrm>
            <a:off x="3923928" y="5253249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vál 4"/>
          <p:cNvSpPr/>
          <p:nvPr/>
        </p:nvSpPr>
        <p:spPr>
          <a:xfrm>
            <a:off x="2990776" y="5502696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>
            <a:hlinkClick r:id="rId4" action="ppaction://hlinksldjump"/>
          </p:cNvPr>
          <p:cNvSpPr/>
          <p:nvPr/>
        </p:nvSpPr>
        <p:spPr>
          <a:xfrm>
            <a:off x="2267744" y="4941168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/>
          <p:cNvSpPr/>
          <p:nvPr/>
        </p:nvSpPr>
        <p:spPr>
          <a:xfrm>
            <a:off x="1691680" y="4221088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1161310" y="3429000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hlinkClick r:id="rId5" action="ppaction://hlinksldjump"/>
          </p:cNvPr>
          <p:cNvSpPr/>
          <p:nvPr/>
        </p:nvSpPr>
        <p:spPr>
          <a:xfrm>
            <a:off x="745332" y="2503892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vál 9"/>
          <p:cNvSpPr/>
          <p:nvPr/>
        </p:nvSpPr>
        <p:spPr>
          <a:xfrm>
            <a:off x="1619672" y="2055658"/>
            <a:ext cx="432048" cy="4320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2483768" y="2189684"/>
            <a:ext cx="432048" cy="43204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>
            <a:hlinkClick r:id="rId6" action="ppaction://hlinksldjump"/>
          </p:cNvPr>
          <p:cNvSpPr/>
          <p:nvPr/>
        </p:nvSpPr>
        <p:spPr>
          <a:xfrm>
            <a:off x="3059832" y="2719916"/>
            <a:ext cx="432048" cy="432048"/>
          </a:xfrm>
          <a:prstGeom prst="ellipse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rgbClr val="FFC000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3" name="Picture 2" descr="C:\Users\andrbl\AppData\Local\Microsoft\Windows\Temporary Internet Files\Content.IE5\447QUNPR\MC900438018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444121" y="4964225"/>
            <a:ext cx="1650502" cy="150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121" y="4437112"/>
            <a:ext cx="18288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0513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467544" y="836712"/>
            <a:ext cx="8229600" cy="112352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lnSpc>
                <a:spcPts val="5800"/>
              </a:lnSpc>
              <a:spcBef>
                <a:spcPct val="0"/>
              </a:spcBef>
              <a:buNone/>
              <a:defRPr sz="54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Vyber </a:t>
            </a:r>
            <a:r>
              <a:rPr lang="cs-CZ" sz="3600" dirty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cs-CZ" sz="3600" dirty="0" smtClean="0">
                <a:solidFill>
                  <a:schemeClr val="accent2">
                    <a:lumMod val="50000"/>
                  </a:schemeClr>
                </a:solidFill>
              </a:rPr>
              <a:t>kupinu slov, která jsou příbuzná ke slovu PYTEL</a:t>
            </a:r>
            <a:endParaRPr lang="cs-CZ" sz="36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l"/>
            <a:endParaRPr lang="cs-CZ" sz="36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805434" y="3364521"/>
            <a:ext cx="6613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A) PYTLÍČEK, PITÍČKO, PYTLOVAT, PYTLÍK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11" name="TextovéPole 10">
            <a:hlinkClick r:id="rId2" action="ppaction://hlinksldjump"/>
          </p:cNvPr>
          <p:cNvSpPr txBox="1"/>
          <p:nvPr/>
        </p:nvSpPr>
        <p:spPr>
          <a:xfrm>
            <a:off x="805434" y="4149079"/>
            <a:ext cx="6350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B) PYTLOVINA, NAPYTLOVAT, PYTLÍČEK,</a:t>
            </a:r>
            <a:endParaRPr lang="cs-CZ" sz="2400" dirty="0">
              <a:solidFill>
                <a:srgbClr val="00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805434" y="5043175"/>
            <a:ext cx="57943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>
                <a:solidFill>
                  <a:srgbClr val="000000"/>
                </a:solidFill>
              </a:rPr>
              <a:t>C) PYTLOVINA, PYTLÍK, DOPILOVAT </a:t>
            </a:r>
          </a:p>
        </p:txBody>
      </p:sp>
    </p:spTree>
    <p:extLst>
      <p:ext uri="{BB962C8B-B14F-4D97-AF65-F5344CB8AC3E}">
        <p14:creationId xmlns:p14="http://schemas.microsoft.com/office/powerpoint/2010/main" val="2896249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Vlastní 1">
      <a:dk1>
        <a:srgbClr val="00B050"/>
      </a:dk1>
      <a:lt1>
        <a:srgbClr val="009900"/>
      </a:lt1>
      <a:dk2>
        <a:srgbClr val="00CC00"/>
      </a:dk2>
      <a:lt2>
        <a:srgbClr val="D5E3FF"/>
      </a:lt2>
      <a:accent1>
        <a:srgbClr val="FFFF00"/>
      </a:accent1>
      <a:accent2>
        <a:srgbClr val="006600"/>
      </a:accent2>
      <a:accent3>
        <a:srgbClr val="FFC000"/>
      </a:accent3>
      <a:accent4>
        <a:srgbClr val="92D050"/>
      </a:accent4>
      <a:accent5>
        <a:srgbClr val="9FACD2"/>
      </a:accent5>
      <a:accent6>
        <a:srgbClr val="FFFF66"/>
      </a:accent6>
      <a:hlink>
        <a:srgbClr val="006600"/>
      </a:hlink>
      <a:folHlink>
        <a:srgbClr val="D5E3FF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2101</TotalTime>
  <Words>318</Words>
  <Application>Microsoft Office PowerPoint</Application>
  <PresentationFormat>Předvádění na obrazovce (4:3)</PresentationFormat>
  <Paragraphs>38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Exekutivní</vt:lpstr>
      <vt:lpstr> Vyjmenovaná Slova  pilná včelka</vt:lpstr>
      <vt:lpstr>Prezentace aplikace PowerPoint</vt:lpstr>
      <vt:lpstr>Které slovo nepatří mezi vyjmenovaná slova po p ?</vt:lpstr>
      <vt:lpstr>Prezentace aplikace PowerPoint</vt:lpstr>
      <vt:lpstr>Zvol skupinu slov, kde jsou všechna vyjmenovaná slova po p</vt:lpstr>
      <vt:lpstr>Prezentace aplikace PowerPoint</vt:lpstr>
      <vt:lpstr>Které slovo není příbuzné k žádnému vyjmenovanému slovu po p ?</vt:lpstr>
      <vt:lpstr>Prezentace aplikace PowerPoint</vt:lpstr>
      <vt:lpstr>Prezentace aplikace PowerPoint</vt:lpstr>
      <vt:lpstr>Prezentace aplikace PowerPoint</vt:lpstr>
      <vt:lpstr>Vyber skupinu slov, ve které jsou jen vyjmenovaná po p</vt:lpstr>
      <vt:lpstr>Prezentace aplikace PowerPoint</vt:lpstr>
      <vt:lpstr>Do kterých slov doplníš –i, -y,  v tomto pořadí: -y, -y, -i ?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Vyjmenovaná Slova - hra</dc:title>
  <dc:creator>Jana</dc:creator>
  <cp:lastModifiedBy>Nosková Ladislava</cp:lastModifiedBy>
  <cp:revision>35</cp:revision>
  <dcterms:created xsi:type="dcterms:W3CDTF">2012-11-25T12:56:01Z</dcterms:created>
  <dcterms:modified xsi:type="dcterms:W3CDTF">2013-09-30T19:43:19Z</dcterms:modified>
</cp:coreProperties>
</file>