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00CC"/>
            </a:gs>
            <a:gs pos="42000">
              <a:schemeClr val="bg2">
                <a:tint val="94000"/>
                <a:shade val="94000"/>
                <a:satMod val="160000"/>
                <a:lumMod val="130000"/>
              </a:schemeClr>
            </a:gs>
            <a:gs pos="100000">
              <a:schemeClr val="bg2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397BCA-8D82-4382-BE32-405C014E507C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950A20-35D6-45FA-B3BE-F6DCCA4CB19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43608" y="5052545"/>
            <a:ext cx="6067197" cy="882119"/>
          </a:xfrm>
        </p:spPr>
        <p:txBody>
          <a:bodyPr/>
          <a:lstStyle/>
          <a:p>
            <a:endParaRPr lang="cs-CZ" dirty="0" smtClean="0">
              <a:solidFill>
                <a:srgbClr val="7030A0"/>
              </a:solidFill>
            </a:endParaRPr>
          </a:p>
          <a:p>
            <a:r>
              <a:rPr lang="cs-CZ" dirty="0" smtClean="0">
                <a:solidFill>
                  <a:srgbClr val="7030A0"/>
                </a:solidFill>
              </a:rPr>
              <a:t>Mgr. Blanka Andrýsková</a:t>
            </a:r>
            <a:endParaRPr lang="cs-CZ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cs-CZ" dirty="0" smtClean="0">
                <a:solidFill>
                  <a:srgbClr val="9900CC"/>
                </a:solidFill>
              </a:rPr>
              <a:t>Legenda </a:t>
            </a:r>
            <a:br>
              <a:rPr lang="cs-CZ" dirty="0" smtClean="0">
                <a:solidFill>
                  <a:srgbClr val="9900CC"/>
                </a:solidFill>
              </a:rPr>
            </a:br>
            <a:r>
              <a:rPr lang="cs-CZ" dirty="0" smtClean="0">
                <a:solidFill>
                  <a:srgbClr val="9900CC"/>
                </a:solidFill>
              </a:rPr>
              <a:t>o svatém Martinovi</a:t>
            </a:r>
            <a:endParaRPr lang="cs-CZ" dirty="0">
              <a:solidFill>
                <a:srgbClr val="9900CC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04664"/>
            <a:ext cx="6083300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808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00CC"/>
            </a:gs>
            <a:gs pos="8000">
              <a:schemeClr val="bg2">
                <a:tint val="94000"/>
                <a:shade val="94000"/>
                <a:satMod val="160000"/>
                <a:lumMod val="130000"/>
              </a:schemeClr>
            </a:gs>
            <a:gs pos="100000">
              <a:schemeClr val="bg2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5966666" cy="115212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>
                <a:solidFill>
                  <a:srgbClr val="9900CC"/>
                </a:solidFill>
              </a:rPr>
              <a:t>Svatý Martin</a:t>
            </a:r>
            <a:endParaRPr lang="cs-CZ" dirty="0">
              <a:solidFill>
                <a:srgbClr val="9900CC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72816"/>
            <a:ext cx="8280920" cy="4680520"/>
          </a:xfrm>
        </p:spPr>
        <p:txBody>
          <a:bodyPr>
            <a:normAutofit/>
          </a:bodyPr>
          <a:lstStyle/>
          <a:p>
            <a:pPr marL="342900" indent="-342900" algn="l">
              <a:buFont typeface="Wingdings" pitchFamily="2" charset="2"/>
              <a:buChar char="§"/>
            </a:pP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Martin žil asi před 1 500 lety, narodil se na území Maďarska.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Během svého života byl nejdříve římským vojákem. Již v této době </a:t>
            </a:r>
            <a:r>
              <a:rPr lang="cs-CZ" sz="2800" dirty="0">
                <a:solidFill>
                  <a:srgbClr val="9900CC"/>
                </a:solidFill>
                <a:latin typeface="Calibri" pitchFamily="34" charset="0"/>
              </a:rPr>
              <a:t>začal věřit v Boha a obrátil se ke křesťanské víře</a:t>
            </a: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. Nechal se pokřtít.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Po ukončení vojenské služby se stal  poustevníkem.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Později byl zvolen biskupem, protože byl silně věřící, zbožný, skromný a velmi často pomáhal chudým lidem.</a:t>
            </a:r>
          </a:p>
          <a:p>
            <a:pPr marL="342900" indent="-342900" algn="l">
              <a:buFont typeface="Wingdings" pitchFamily="2" charset="2"/>
              <a:buChar char="§"/>
            </a:pPr>
            <a:endParaRPr lang="cs-CZ" sz="2800" dirty="0" smtClean="0">
              <a:solidFill>
                <a:srgbClr val="9900CC"/>
              </a:solidFill>
            </a:endParaRPr>
          </a:p>
          <a:p>
            <a:pPr marL="342900" indent="-342900" algn="l">
              <a:buFont typeface="Wingdings" pitchFamily="2" charset="2"/>
              <a:buChar char="§"/>
            </a:pPr>
            <a:endParaRPr lang="cs-CZ" sz="2400" dirty="0" smtClean="0">
              <a:solidFill>
                <a:srgbClr val="9900CC"/>
              </a:solidFill>
            </a:endParaRPr>
          </a:p>
          <a:p>
            <a:pPr algn="l"/>
            <a:endParaRPr lang="cs-CZ" sz="2400" dirty="0">
              <a:solidFill>
                <a:srgbClr val="99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93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5966666" cy="115212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>
                <a:solidFill>
                  <a:srgbClr val="9900CC"/>
                </a:solidFill>
              </a:rPr>
              <a:t>Legenda</a:t>
            </a:r>
            <a:endParaRPr lang="cs-CZ" dirty="0">
              <a:solidFill>
                <a:srgbClr val="9900CC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484784"/>
            <a:ext cx="7704856" cy="5256584"/>
          </a:xfrm>
        </p:spPr>
        <p:txBody>
          <a:bodyPr>
            <a:noAutofit/>
          </a:bodyPr>
          <a:lstStyle/>
          <a:p>
            <a:pPr algn="l"/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V době, kdy byl Martin důstojníkem jezdectva, se odehrálo něco neočekávatelného. Okamžik jedné noci mu změnil celý jeho další život.</a:t>
            </a:r>
          </a:p>
          <a:p>
            <a:pPr algn="l"/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Jedné chladné noci přijížděl Martin na koni se svým jezdectvem do jednoho města. Ve chvíli, kdy vstupovali do města vstupní branou, zahlédl Martin žebráka, jak se třese zimou. A protože byl Martin velmi dobrotivý a neměl při sobě nic, čím by ho obdaroval, rozhodl se sundat svůj plášť. Tento plášť rozťal mečem a polovinu daroval prochladlému chudákovi. Následující noc se Martinovi zjevil Ježíš zahalený do darované poloviny pláště. </a:t>
            </a:r>
            <a:endParaRPr lang="cs-CZ" sz="2800" dirty="0">
              <a:solidFill>
                <a:srgbClr val="9900CC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39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5966666" cy="936104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>
                <a:solidFill>
                  <a:srgbClr val="9900CC"/>
                </a:solidFill>
              </a:rPr>
              <a:t>Zvyky</a:t>
            </a:r>
            <a:endParaRPr lang="cs-CZ" dirty="0">
              <a:solidFill>
                <a:srgbClr val="9900CC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 rot="21600000">
            <a:off x="899592" y="1700808"/>
            <a:ext cx="7344816" cy="4752528"/>
          </a:xfrm>
        </p:spPr>
        <p:txBody>
          <a:bodyPr>
            <a:no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Svátek svatého Martina slavíme každý rok 11. listopadu.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Říká se, že v tento den přijíždí Martin na bílém koni.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Také se v mnoha rodinách peče  svatomartinská husa.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Martinské rohlíčky plněné rozličnou náplní připomínají ztracené Martinovi podkůvky, které se měnily v pečivo, když je cestou rozhazoval chudým.</a:t>
            </a:r>
            <a:endParaRPr lang="cs-CZ" sz="2800" dirty="0">
              <a:solidFill>
                <a:srgbClr val="9900CC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0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200800" cy="115212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>
                <a:solidFill>
                  <a:srgbClr val="9900CC"/>
                </a:solidFill>
              </a:rPr>
              <a:t>Martinova přání</a:t>
            </a:r>
            <a:endParaRPr lang="cs-CZ" dirty="0">
              <a:solidFill>
                <a:srgbClr val="9900CC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11560" y="1700808"/>
            <a:ext cx="8208912" cy="4536504"/>
          </a:xfrm>
        </p:spPr>
        <p:txBody>
          <a:bodyPr>
            <a:normAutofit/>
          </a:bodyPr>
          <a:lstStyle/>
          <a:p>
            <a:pPr algn="ctr"/>
            <a:r>
              <a:rPr lang="cs-CZ" sz="2400" dirty="0" smtClean="0">
                <a:solidFill>
                  <a:srgbClr val="9900CC"/>
                </a:solidFill>
                <a:latin typeface="Calibri" pitchFamily="34" charset="0"/>
              </a:rPr>
              <a:t>Pomoz sv. Martinovi splnit jeho přání.</a:t>
            </a:r>
          </a:p>
          <a:p>
            <a:pPr algn="ctr"/>
            <a:endParaRPr lang="cs-CZ" sz="2400" dirty="0" smtClean="0">
              <a:solidFill>
                <a:srgbClr val="9900CC"/>
              </a:solidFill>
              <a:latin typeface="Calibri" pitchFamily="34" charset="0"/>
            </a:endParaRPr>
          </a:p>
          <a:p>
            <a:pPr algn="l"/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1. Velmi pozorně a hlasitě přečti můj příběh.</a:t>
            </a:r>
          </a:p>
          <a:p>
            <a:pPr algn="l"/>
            <a:endParaRPr lang="cs-CZ" sz="2800" dirty="0" smtClean="0">
              <a:solidFill>
                <a:srgbClr val="9900CC"/>
              </a:solidFill>
              <a:latin typeface="Calibri" pitchFamily="34" charset="0"/>
            </a:endParaRPr>
          </a:p>
          <a:p>
            <a:pPr algn="l"/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2. Vlastními slovy převyprávěj tento příběh.</a:t>
            </a:r>
          </a:p>
        </p:txBody>
      </p:sp>
    </p:spTree>
    <p:extLst>
      <p:ext uri="{BB962C8B-B14F-4D97-AF65-F5344CB8AC3E}">
        <p14:creationId xmlns:p14="http://schemas.microsoft.com/office/powerpoint/2010/main" val="34549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619672" y="260648"/>
            <a:ext cx="5966666" cy="1080120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>
                <a:solidFill>
                  <a:srgbClr val="9900CC"/>
                </a:solidFill>
              </a:rPr>
              <a:t>Martinova přání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idx="1"/>
          </p:nvPr>
        </p:nvSpPr>
        <p:spPr>
          <a:xfrm>
            <a:off x="683568" y="1772816"/>
            <a:ext cx="8064896" cy="4392488"/>
          </a:xfrm>
        </p:spPr>
        <p:txBody>
          <a:bodyPr/>
          <a:lstStyle/>
          <a:p>
            <a:pPr algn="l"/>
            <a:r>
              <a:rPr lang="cs-CZ" sz="2800" dirty="0">
                <a:solidFill>
                  <a:srgbClr val="9900CC"/>
                </a:solidFill>
                <a:latin typeface="Calibri" pitchFamily="34" charset="0"/>
              </a:rPr>
              <a:t>3. </a:t>
            </a: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Proč myslíš, že jsem se stal biskupem?</a:t>
            </a:r>
          </a:p>
          <a:p>
            <a:pPr algn="l"/>
            <a:r>
              <a:rPr lang="cs-CZ" sz="2800" i="1" dirty="0" smtClean="0">
                <a:solidFill>
                  <a:srgbClr val="9900CC"/>
                </a:solidFill>
                <a:latin typeface="Calibri" pitchFamily="34" charset="0"/>
              </a:rPr>
              <a:t>Protože věřil v Boha a pomáhal chudým lidem.</a:t>
            </a:r>
            <a:endParaRPr lang="cs-CZ" sz="2800" dirty="0">
              <a:solidFill>
                <a:srgbClr val="9900CC"/>
              </a:solidFill>
              <a:latin typeface="Calibri" pitchFamily="34" charset="0"/>
            </a:endParaRPr>
          </a:p>
          <a:p>
            <a:pPr algn="l"/>
            <a:r>
              <a:rPr lang="cs-CZ" sz="2800" dirty="0">
                <a:solidFill>
                  <a:srgbClr val="9900CC"/>
                </a:solidFill>
                <a:latin typeface="Calibri" pitchFamily="34" charset="0"/>
              </a:rPr>
              <a:t>4. Dokážeš najít v textu, zda jsem jezdil na koni a proč</a:t>
            </a: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?</a:t>
            </a:r>
          </a:p>
          <a:p>
            <a:pPr algn="l"/>
            <a:r>
              <a:rPr lang="cs-CZ" sz="2800" i="1" dirty="0" smtClean="0">
                <a:solidFill>
                  <a:srgbClr val="9900CC"/>
                </a:solidFill>
                <a:latin typeface="Calibri" pitchFamily="34" charset="0"/>
              </a:rPr>
              <a:t>Ano jezdil, byl  vojenským důstojníkem.</a:t>
            </a:r>
            <a:endParaRPr lang="cs-CZ" sz="2800" i="1" dirty="0">
              <a:solidFill>
                <a:srgbClr val="9900CC"/>
              </a:solidFill>
              <a:latin typeface="Calibri" pitchFamily="34" charset="0"/>
            </a:endParaRPr>
          </a:p>
          <a:p>
            <a:pPr algn="l"/>
            <a:r>
              <a:rPr lang="cs-CZ" sz="2800" dirty="0">
                <a:solidFill>
                  <a:srgbClr val="9900CC"/>
                </a:solidFill>
                <a:latin typeface="Calibri" pitchFamily="34" charset="0"/>
              </a:rPr>
              <a:t>5. Převyprávěj známou legendu.</a:t>
            </a:r>
          </a:p>
          <a:p>
            <a:pPr algn="l"/>
            <a:r>
              <a:rPr lang="cs-CZ" sz="2800" dirty="0">
                <a:solidFill>
                  <a:srgbClr val="9900CC"/>
                </a:solidFill>
                <a:latin typeface="Calibri" pitchFamily="34" charset="0"/>
              </a:rPr>
              <a:t>6. Které zvyky se dnes dodržují</a:t>
            </a:r>
            <a:r>
              <a:rPr lang="cs-CZ" sz="2800" dirty="0" smtClean="0">
                <a:solidFill>
                  <a:srgbClr val="9900CC"/>
                </a:solidFill>
                <a:latin typeface="Calibri" pitchFamily="34" charset="0"/>
              </a:rPr>
              <a:t>?</a:t>
            </a:r>
          </a:p>
          <a:p>
            <a:pPr algn="l"/>
            <a:r>
              <a:rPr lang="cs-CZ" sz="2800" i="1" dirty="0" smtClean="0">
                <a:solidFill>
                  <a:srgbClr val="9900CC"/>
                </a:solidFill>
                <a:latin typeface="Calibri" pitchFamily="34" charset="0"/>
              </a:rPr>
              <a:t>Peče se martinská husa a rohlíčky, které připomínají ztracené Martinovy podkůvky.</a:t>
            </a:r>
            <a:endParaRPr lang="cs-CZ" sz="2800" i="1" dirty="0">
              <a:solidFill>
                <a:srgbClr val="9900CC"/>
              </a:solidFill>
              <a:latin typeface="Calibri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67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331640" y="2420888"/>
            <a:ext cx="6512511" cy="2369200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Mnohokrát děkuji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Váš svatý Martin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8552299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104</TotalTime>
  <Words>335</Words>
  <Application>Microsoft Office PowerPoint</Application>
  <PresentationFormat>Předvádění na obrazovce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Aerodynamika</vt:lpstr>
      <vt:lpstr>Legenda  o svatém Martinovi</vt:lpstr>
      <vt:lpstr>Svatý Martin</vt:lpstr>
      <vt:lpstr>Legenda</vt:lpstr>
      <vt:lpstr>Zvyky</vt:lpstr>
      <vt:lpstr>Martinova přání</vt:lpstr>
      <vt:lpstr>Martinova přání</vt:lpstr>
      <vt:lpstr>Mnohokrát děkuji  Váš svatý Martin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Legenda  o svatém Martinovi</dc:title>
  <dc:creator>Jana</dc:creator>
  <cp:lastModifiedBy>Nosková Ladislava</cp:lastModifiedBy>
  <cp:revision>11</cp:revision>
  <dcterms:created xsi:type="dcterms:W3CDTF">2013-01-08T17:33:14Z</dcterms:created>
  <dcterms:modified xsi:type="dcterms:W3CDTF">2013-09-09T20:20:59Z</dcterms:modified>
</cp:coreProperties>
</file>