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72" r:id="rId4"/>
    <p:sldId id="261" r:id="rId5"/>
    <p:sldId id="263" r:id="rId6"/>
    <p:sldId id="275" r:id="rId7"/>
    <p:sldId id="273" r:id="rId8"/>
    <p:sldId id="274" r:id="rId9"/>
    <p:sldId id="271" r:id="rId10"/>
    <p:sldId id="276" r:id="rId11"/>
    <p:sldId id="266" r:id="rId12"/>
    <p:sldId id="277" r:id="rId13"/>
    <p:sldId id="265" r:id="rId14"/>
    <p:sldId id="278" r:id="rId15"/>
    <p:sldId id="267" r:id="rId16"/>
    <p:sldId id="279" r:id="rId17"/>
    <p:sldId id="268" r:id="rId18"/>
    <p:sldId id="280" r:id="rId19"/>
    <p:sldId id="269" r:id="rId20"/>
    <p:sldId id="270" r:id="rId21"/>
    <p:sldId id="281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5" autoAdjust="0"/>
    <p:restoredTop sz="94671" autoAdjust="0"/>
  </p:normalViewPr>
  <p:slideViewPr>
    <p:cSldViewPr>
      <p:cViewPr>
        <p:scale>
          <a:sx n="66" d="100"/>
          <a:sy n="66" d="100"/>
        </p:scale>
        <p:origin x="-1524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F1BF1C1-9B77-4685-80CB-F4EA6A8D517B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1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" Target="slide5.xml"/><Relationship Id="rId7" Type="http://schemas.openxmlformats.org/officeDocument/2006/relationships/slide" Target="slide1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" Target="slide5.xml"/><Relationship Id="rId7" Type="http://schemas.openxmlformats.org/officeDocument/2006/relationships/slide" Target="slide1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" Target="slide5.xml"/><Relationship Id="rId7" Type="http://schemas.openxmlformats.org/officeDocument/2006/relationships/slide" Target="slide1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10" Type="http://schemas.openxmlformats.org/officeDocument/2006/relationships/slide" Target="slide19.xml"/><Relationship Id="rId4" Type="http://schemas.openxmlformats.org/officeDocument/2006/relationships/slide" Target="slide3.xml"/><Relationship Id="rId9" Type="http://schemas.openxmlformats.org/officeDocument/2006/relationships/slide" Target="slide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mapa&amp;ex=1#ai:MP900410081" TargetMode="External"/><Relationship Id="rId2" Type="http://schemas.openxmlformats.org/officeDocument/2006/relationships/hyperlink" Target="http://office.microsoft.com/cs-cz/images/results.aspx?qu=smajl&#237;k&amp;ex=1#ai:MC90043758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3312368"/>
          </a:xfrm>
        </p:spPr>
        <p:txBody>
          <a:bodyPr/>
          <a:lstStyle/>
          <a:p>
            <a:pPr marL="182880" indent="0">
              <a:buNone/>
            </a:pPr>
            <a:r>
              <a:rPr lang="cs-CZ" cap="small" dirty="0" smtClean="0"/>
              <a:t/>
            </a:r>
            <a:br>
              <a:rPr lang="cs-CZ" cap="small" dirty="0" smtClean="0"/>
            </a:br>
            <a:r>
              <a:rPr lang="cs-CZ" cap="small" dirty="0" smtClean="0"/>
              <a:t>Vyjmenovaná Slova – Cesta </a:t>
            </a:r>
            <a:r>
              <a:rPr lang="cs-CZ" cap="small" dirty="0"/>
              <a:t>K</a:t>
            </a:r>
            <a:r>
              <a:rPr lang="cs-CZ" cap="small" dirty="0" smtClean="0"/>
              <a:t>olem </a:t>
            </a:r>
            <a:r>
              <a:rPr lang="cs-CZ" cap="small" dirty="0"/>
              <a:t>S</a:t>
            </a:r>
            <a:r>
              <a:rPr lang="cs-CZ" cap="small" dirty="0" smtClean="0"/>
              <a:t>věta</a:t>
            </a:r>
            <a:endParaRPr lang="cs-CZ" cap="small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5229200"/>
            <a:ext cx="6400800" cy="1219200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  <a:latin typeface="+mn-lt"/>
              </a:rPr>
              <a:t>Mgr. Blanka Andrýsková</a:t>
            </a:r>
            <a:endParaRPr lang="cs-CZ" b="1" dirty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2614"/>
            <a:ext cx="6083300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16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Jana\AppData\Local\Microsoft\Windows\Temporary Internet Files\Content.IE5\X2L1G2FU\MP90041008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Ovál 44">
            <a:hlinkClick r:id="rId3" action="ppaction://hlinksldjump"/>
          </p:cNvPr>
          <p:cNvSpPr/>
          <p:nvPr/>
        </p:nvSpPr>
        <p:spPr>
          <a:xfrm>
            <a:off x="6582479" y="2770244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7195878" y="309167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ál 46"/>
          <p:cNvSpPr/>
          <p:nvPr/>
        </p:nvSpPr>
        <p:spPr>
          <a:xfrm>
            <a:off x="7360573" y="354292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>
            <a:hlinkClick r:id="rId4" action="ppaction://hlinksldjump"/>
          </p:cNvPr>
          <p:cNvSpPr/>
          <p:nvPr/>
        </p:nvSpPr>
        <p:spPr>
          <a:xfrm>
            <a:off x="7189065" y="3974976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6434797" y="2246015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6985811" y="231317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3" action="ppaction://hlinksldjump"/>
          </p:cNvPr>
          <p:cNvSpPr/>
          <p:nvPr/>
        </p:nvSpPr>
        <p:spPr>
          <a:xfrm>
            <a:off x="5892104" y="2097155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4626677" y="1997263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5292080" y="200468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>
            <a:hlinkClick r:id="rId5" action="ppaction://hlinksldjump"/>
          </p:cNvPr>
          <p:cNvSpPr/>
          <p:nvPr/>
        </p:nvSpPr>
        <p:spPr>
          <a:xfrm>
            <a:off x="3995936" y="1881131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2843808" y="1881131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3419872" y="1970102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>
            <a:hlinkClick r:id="rId6" action="ppaction://hlinksldjump"/>
          </p:cNvPr>
          <p:cNvSpPr/>
          <p:nvPr/>
        </p:nvSpPr>
        <p:spPr>
          <a:xfrm>
            <a:off x="2383858" y="2004680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10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600200"/>
          </a:xfrm>
        </p:spPr>
        <p:txBody>
          <a:bodyPr/>
          <a:lstStyle/>
          <a:p>
            <a:r>
              <a:rPr lang="cs-CZ" sz="3600" dirty="0" smtClean="0"/>
              <a:t>Vyber skupinu slov, ve </a:t>
            </a:r>
            <a:r>
              <a:rPr lang="cs-CZ" sz="3600" dirty="0" smtClean="0"/>
              <a:t>které jsou </a:t>
            </a:r>
            <a:r>
              <a:rPr lang="cs-CZ" sz="3600" dirty="0" smtClean="0"/>
              <a:t>jen vyjmenovaná </a:t>
            </a:r>
            <a:r>
              <a:rPr lang="cs-CZ" sz="3600" dirty="0" smtClean="0"/>
              <a:t>slova po </a:t>
            </a:r>
            <a:r>
              <a:rPr lang="cs-CZ" sz="3600" dirty="0" smtClean="0"/>
              <a:t>b</a:t>
            </a:r>
            <a:endParaRPr lang="cs-CZ" sz="3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2927739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A) DOBYTKÁŘSKÝ,  BYT, ZBYTEK, PŘIBYSLAV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56274" y="3665770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B) ZBYNĚK, BYSTROUŠKA, BYDŽOV, ZBYŠEK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756274" y="4437111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C) OBYČEJ, BÝT, KOBYLA, BÝK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55576" y="5229200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D) KOBYLA, BÝLÍ, BYSTRÝ, NÁBYTEK</a:t>
            </a:r>
            <a:endParaRPr lang="cs-CZ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29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Jana\AppData\Local\Microsoft\Windows\Temporary Internet Files\Content.IE5\X2L1G2FU\MP90041008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Ovál 44">
            <a:hlinkClick r:id="rId3" action="ppaction://hlinksldjump"/>
          </p:cNvPr>
          <p:cNvSpPr/>
          <p:nvPr/>
        </p:nvSpPr>
        <p:spPr>
          <a:xfrm>
            <a:off x="6582479" y="2770244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7195878" y="309167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ál 46"/>
          <p:cNvSpPr/>
          <p:nvPr/>
        </p:nvSpPr>
        <p:spPr>
          <a:xfrm>
            <a:off x="7360573" y="354292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>
            <a:hlinkClick r:id="rId4" action="ppaction://hlinksldjump"/>
          </p:cNvPr>
          <p:cNvSpPr/>
          <p:nvPr/>
        </p:nvSpPr>
        <p:spPr>
          <a:xfrm>
            <a:off x="7189065" y="3974976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6434797" y="2246015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6985811" y="231317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3" action="ppaction://hlinksldjump"/>
          </p:cNvPr>
          <p:cNvSpPr/>
          <p:nvPr/>
        </p:nvSpPr>
        <p:spPr>
          <a:xfrm>
            <a:off x="5892104" y="2097155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4626677" y="1997263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5292080" y="200468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>
            <a:hlinkClick r:id="rId5" action="ppaction://hlinksldjump"/>
          </p:cNvPr>
          <p:cNvSpPr/>
          <p:nvPr/>
        </p:nvSpPr>
        <p:spPr>
          <a:xfrm>
            <a:off x="3995936" y="1881131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2843808" y="1881131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3419872" y="1970102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>
            <a:hlinkClick r:id="rId6" action="ppaction://hlinksldjump"/>
          </p:cNvPr>
          <p:cNvSpPr/>
          <p:nvPr/>
        </p:nvSpPr>
        <p:spPr>
          <a:xfrm>
            <a:off x="2383858" y="2004680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1331640" y="2186126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1882888" y="2115387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>
            <a:hlinkClick r:id="rId7" action="ppaction://hlinksldjump"/>
          </p:cNvPr>
          <p:cNvSpPr/>
          <p:nvPr/>
        </p:nvSpPr>
        <p:spPr>
          <a:xfrm>
            <a:off x="827584" y="2353201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710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2335" y="836712"/>
            <a:ext cx="8229600" cy="1600200"/>
          </a:xfrm>
        </p:spPr>
        <p:txBody>
          <a:bodyPr/>
          <a:lstStyle/>
          <a:p>
            <a:r>
              <a:rPr lang="cs-CZ" sz="3600" dirty="0" smtClean="0"/>
              <a:t>Do kterých slov doplníš –i, -y </a:t>
            </a:r>
            <a:br>
              <a:rPr lang="cs-CZ" sz="3600" dirty="0" smtClean="0"/>
            </a:br>
            <a:r>
              <a:rPr lang="cs-CZ" sz="3600" dirty="0" smtClean="0"/>
              <a:t>v tomto pořadí: -y, -y, -i ?</a:t>
            </a:r>
            <a:endParaRPr lang="cs-CZ" sz="3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3026569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A) OB___ČEJ,   OB___DLÍ,  OB___VACÍ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683568" y="3885547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B) STAROB___LÝ ,  B___STROUŠKA,   B___TVA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63126" y="4869160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C) BAB___ČKA,   BAB___KA, KOB___LA </a:t>
            </a:r>
            <a:endParaRPr lang="cs-CZ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32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Jana\AppData\Local\Microsoft\Windows\Temporary Internet Files\Content.IE5\X2L1G2FU\MP90041008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Ovál 44">
            <a:hlinkClick r:id="rId3" action="ppaction://hlinksldjump"/>
          </p:cNvPr>
          <p:cNvSpPr/>
          <p:nvPr/>
        </p:nvSpPr>
        <p:spPr>
          <a:xfrm>
            <a:off x="6582479" y="2770244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7195878" y="309167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ál 46"/>
          <p:cNvSpPr/>
          <p:nvPr/>
        </p:nvSpPr>
        <p:spPr>
          <a:xfrm>
            <a:off x="7360573" y="354292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>
            <a:hlinkClick r:id="rId4" action="ppaction://hlinksldjump"/>
          </p:cNvPr>
          <p:cNvSpPr/>
          <p:nvPr/>
        </p:nvSpPr>
        <p:spPr>
          <a:xfrm>
            <a:off x="7189065" y="3974976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6434797" y="2246015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6985811" y="231317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3" action="ppaction://hlinksldjump"/>
          </p:cNvPr>
          <p:cNvSpPr/>
          <p:nvPr/>
        </p:nvSpPr>
        <p:spPr>
          <a:xfrm>
            <a:off x="5892104" y="2097155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4626677" y="1997263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5292080" y="200468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>
            <a:hlinkClick r:id="rId5" action="ppaction://hlinksldjump"/>
          </p:cNvPr>
          <p:cNvSpPr/>
          <p:nvPr/>
        </p:nvSpPr>
        <p:spPr>
          <a:xfrm>
            <a:off x="3995936" y="1881131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2843808" y="1881131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3419872" y="1970102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>
            <a:hlinkClick r:id="rId6" action="ppaction://hlinksldjump"/>
          </p:cNvPr>
          <p:cNvSpPr/>
          <p:nvPr/>
        </p:nvSpPr>
        <p:spPr>
          <a:xfrm>
            <a:off x="2383858" y="2004680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1331640" y="2186126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1882888" y="2115387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>
            <a:hlinkClick r:id="rId7" action="ppaction://hlinksldjump"/>
          </p:cNvPr>
          <p:cNvSpPr/>
          <p:nvPr/>
        </p:nvSpPr>
        <p:spPr>
          <a:xfrm>
            <a:off x="827584" y="2353201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ál 19"/>
          <p:cNvSpPr/>
          <p:nvPr/>
        </p:nvSpPr>
        <p:spPr>
          <a:xfrm>
            <a:off x="1054448" y="311450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611560" y="2792683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ál 21">
            <a:hlinkClick r:id="rId8" action="ppaction://hlinksldjump"/>
          </p:cNvPr>
          <p:cNvSpPr/>
          <p:nvPr/>
        </p:nvSpPr>
        <p:spPr>
          <a:xfrm>
            <a:off x="1412032" y="2875654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970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600200"/>
          </a:xfrm>
        </p:spPr>
        <p:txBody>
          <a:bodyPr/>
          <a:lstStyle/>
          <a:p>
            <a:r>
              <a:rPr lang="cs-CZ" sz="3600" dirty="0" smtClean="0"/>
              <a:t>Slovo </a:t>
            </a:r>
            <a:r>
              <a:rPr lang="cs-CZ" sz="3600" i="1" dirty="0" smtClean="0"/>
              <a:t>BABYKA </a:t>
            </a:r>
            <a:r>
              <a:rPr lang="cs-CZ" sz="3600" dirty="0" smtClean="0"/>
              <a:t>je</a:t>
            </a:r>
            <a:endParaRPr lang="cs-CZ" sz="36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611560" y="2363688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A) VYJMENOVANÉ SLOVO POUŽÍVANÉ DŘÍVE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11560" y="3356992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000000"/>
                </a:solidFill>
              </a:rPr>
              <a:t>B</a:t>
            </a:r>
            <a:r>
              <a:rPr lang="cs-CZ" sz="2400" dirty="0" smtClean="0">
                <a:solidFill>
                  <a:srgbClr val="000000"/>
                </a:solidFill>
              </a:rPr>
              <a:t>) VYMYŠLENÉ SLOVO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10568" y="4365104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000000"/>
                </a:solidFill>
              </a:rPr>
              <a:t>C</a:t>
            </a:r>
            <a:r>
              <a:rPr lang="cs-CZ" sz="2400" dirty="0" smtClean="0">
                <a:solidFill>
                  <a:srgbClr val="000000"/>
                </a:solidFill>
              </a:rPr>
              <a:t>) NEZNÁMÉ SLOVO</a:t>
            </a:r>
            <a:endParaRPr lang="cs-CZ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666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Jana\AppData\Local\Microsoft\Windows\Temporary Internet Files\Content.IE5\X2L1G2FU\MP90041008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Ovál 44">
            <a:hlinkClick r:id="rId3" action="ppaction://hlinksldjump"/>
          </p:cNvPr>
          <p:cNvSpPr/>
          <p:nvPr/>
        </p:nvSpPr>
        <p:spPr>
          <a:xfrm>
            <a:off x="6582479" y="2770244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7195878" y="309167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ál 46"/>
          <p:cNvSpPr/>
          <p:nvPr/>
        </p:nvSpPr>
        <p:spPr>
          <a:xfrm>
            <a:off x="7360573" y="354292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>
            <a:hlinkClick r:id="rId4" action="ppaction://hlinksldjump"/>
          </p:cNvPr>
          <p:cNvSpPr/>
          <p:nvPr/>
        </p:nvSpPr>
        <p:spPr>
          <a:xfrm>
            <a:off x="7189065" y="3974976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6434797" y="2246015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6985811" y="231317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3" action="ppaction://hlinksldjump"/>
          </p:cNvPr>
          <p:cNvSpPr/>
          <p:nvPr/>
        </p:nvSpPr>
        <p:spPr>
          <a:xfrm>
            <a:off x="5892104" y="2097155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4626677" y="1997263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5292080" y="200468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>
            <a:hlinkClick r:id="rId5" action="ppaction://hlinksldjump"/>
          </p:cNvPr>
          <p:cNvSpPr/>
          <p:nvPr/>
        </p:nvSpPr>
        <p:spPr>
          <a:xfrm>
            <a:off x="3995936" y="1881131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2843808" y="1881131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3419872" y="1970102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>
            <a:hlinkClick r:id="rId6" action="ppaction://hlinksldjump"/>
          </p:cNvPr>
          <p:cNvSpPr/>
          <p:nvPr/>
        </p:nvSpPr>
        <p:spPr>
          <a:xfrm>
            <a:off x="2383858" y="2004680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1331640" y="2186126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1882888" y="2115387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>
            <a:hlinkClick r:id="rId7" action="ppaction://hlinksldjump"/>
          </p:cNvPr>
          <p:cNvSpPr/>
          <p:nvPr/>
        </p:nvSpPr>
        <p:spPr>
          <a:xfrm>
            <a:off x="827584" y="2353201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ál 19"/>
          <p:cNvSpPr/>
          <p:nvPr/>
        </p:nvSpPr>
        <p:spPr>
          <a:xfrm>
            <a:off x="1054448" y="311450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611560" y="2792683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ál 21">
            <a:hlinkClick r:id="rId8" action="ppaction://hlinksldjump"/>
          </p:cNvPr>
          <p:cNvSpPr/>
          <p:nvPr/>
        </p:nvSpPr>
        <p:spPr>
          <a:xfrm>
            <a:off x="1412032" y="2875654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vál 22"/>
          <p:cNvSpPr/>
          <p:nvPr/>
        </p:nvSpPr>
        <p:spPr>
          <a:xfrm>
            <a:off x="1951810" y="265963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vál 23"/>
          <p:cNvSpPr/>
          <p:nvPr/>
        </p:nvSpPr>
        <p:spPr>
          <a:xfrm>
            <a:off x="2453882" y="260864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vál 24">
            <a:hlinkClick r:id="rId9" action="ppaction://hlinksldjump"/>
          </p:cNvPr>
          <p:cNvSpPr/>
          <p:nvPr/>
        </p:nvSpPr>
        <p:spPr>
          <a:xfrm>
            <a:off x="3059832" y="2554220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071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7665" y="332656"/>
            <a:ext cx="8229600" cy="1600200"/>
          </a:xfrm>
        </p:spPr>
        <p:txBody>
          <a:bodyPr/>
          <a:lstStyle/>
          <a:p>
            <a:r>
              <a:rPr lang="cs-CZ" sz="3600" dirty="0" smtClean="0"/>
              <a:t>Do kterých slov doplníš pouze –y?</a:t>
            </a:r>
            <a:endParaRPr lang="cs-CZ" sz="3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447665" y="2689473"/>
            <a:ext cx="867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A) ODB___LA PŮLNOC, DOBRÉ B___DLO, VELKÝ B___Č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47665" y="3706196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B) ODB___LA ÚKOL, DLOUHÉ B___DLO, MALÝ B___K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447665" y="4869160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C) LÉČIVÉ B___LÍ,  B___STRÝ ŽÁK, MLADÁ KOB___LKA</a:t>
            </a:r>
            <a:endParaRPr lang="cs-CZ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96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Jana\AppData\Local\Microsoft\Windows\Temporary Internet Files\Content.IE5\X2L1G2FU\MP90041008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Ovál 44">
            <a:hlinkClick r:id="rId3" action="ppaction://hlinksldjump"/>
          </p:cNvPr>
          <p:cNvSpPr/>
          <p:nvPr/>
        </p:nvSpPr>
        <p:spPr>
          <a:xfrm>
            <a:off x="6582479" y="2770244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7195878" y="309167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ál 46"/>
          <p:cNvSpPr/>
          <p:nvPr/>
        </p:nvSpPr>
        <p:spPr>
          <a:xfrm>
            <a:off x="7360573" y="354292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>
            <a:hlinkClick r:id="rId4" action="ppaction://hlinksldjump"/>
          </p:cNvPr>
          <p:cNvSpPr/>
          <p:nvPr/>
        </p:nvSpPr>
        <p:spPr>
          <a:xfrm>
            <a:off x="7189065" y="3974976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6434797" y="2246015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6985811" y="231317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3" action="ppaction://hlinksldjump"/>
          </p:cNvPr>
          <p:cNvSpPr/>
          <p:nvPr/>
        </p:nvSpPr>
        <p:spPr>
          <a:xfrm>
            <a:off x="5892104" y="2097155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4626677" y="1997263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5292080" y="200468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>
            <a:hlinkClick r:id="rId5" action="ppaction://hlinksldjump"/>
          </p:cNvPr>
          <p:cNvSpPr/>
          <p:nvPr/>
        </p:nvSpPr>
        <p:spPr>
          <a:xfrm>
            <a:off x="3995936" y="1881131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2843808" y="1881131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3419872" y="1970102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>
            <a:hlinkClick r:id="rId6" action="ppaction://hlinksldjump"/>
          </p:cNvPr>
          <p:cNvSpPr/>
          <p:nvPr/>
        </p:nvSpPr>
        <p:spPr>
          <a:xfrm>
            <a:off x="2383858" y="2004680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1331640" y="2186126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1882888" y="2115387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>
            <a:hlinkClick r:id="rId7" action="ppaction://hlinksldjump"/>
          </p:cNvPr>
          <p:cNvSpPr/>
          <p:nvPr/>
        </p:nvSpPr>
        <p:spPr>
          <a:xfrm>
            <a:off x="827584" y="2353201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ál 19"/>
          <p:cNvSpPr/>
          <p:nvPr/>
        </p:nvSpPr>
        <p:spPr>
          <a:xfrm>
            <a:off x="1054448" y="311450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611560" y="2792683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ál 21">
            <a:hlinkClick r:id="rId8" action="ppaction://hlinksldjump"/>
          </p:cNvPr>
          <p:cNvSpPr/>
          <p:nvPr/>
        </p:nvSpPr>
        <p:spPr>
          <a:xfrm>
            <a:off x="1412032" y="2875654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vál 22"/>
          <p:cNvSpPr/>
          <p:nvPr/>
        </p:nvSpPr>
        <p:spPr>
          <a:xfrm>
            <a:off x="1951810" y="265963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vál 23"/>
          <p:cNvSpPr/>
          <p:nvPr/>
        </p:nvSpPr>
        <p:spPr>
          <a:xfrm>
            <a:off x="2453882" y="260864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vál 24">
            <a:hlinkClick r:id="rId9" action="ppaction://hlinksldjump"/>
          </p:cNvPr>
          <p:cNvSpPr/>
          <p:nvPr/>
        </p:nvSpPr>
        <p:spPr>
          <a:xfrm>
            <a:off x="3059832" y="2554220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vál 25"/>
          <p:cNvSpPr/>
          <p:nvPr/>
        </p:nvSpPr>
        <p:spPr>
          <a:xfrm>
            <a:off x="3031930" y="3008707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vál 26"/>
          <p:cNvSpPr/>
          <p:nvPr/>
        </p:nvSpPr>
        <p:spPr>
          <a:xfrm>
            <a:off x="3275856" y="3430005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Ovál 27">
            <a:hlinkClick r:id="rId10" action="ppaction://hlinksldjump"/>
          </p:cNvPr>
          <p:cNvSpPr/>
          <p:nvPr/>
        </p:nvSpPr>
        <p:spPr>
          <a:xfrm>
            <a:off x="3851920" y="3429000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346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5294" y="692696"/>
            <a:ext cx="8229600" cy="1600200"/>
          </a:xfrm>
        </p:spPr>
        <p:txBody>
          <a:bodyPr/>
          <a:lstStyle/>
          <a:p>
            <a:r>
              <a:rPr lang="cs-CZ" sz="3600" dirty="0"/>
              <a:t>Do kterých slov doplníš </a:t>
            </a:r>
            <a:r>
              <a:rPr lang="cs-CZ" sz="3600" dirty="0" smtClean="0"/>
              <a:t>pouze –i ?</a:t>
            </a:r>
            <a:endParaRPr lang="cs-CZ" sz="36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527990" y="3356992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A) B___LÁ BARVA, ROZB___L TALÍŘ, DRŽÍ B___DLO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39552" y="4581128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B) NAB___L JMĚNÍ, HODINY ODB___LY, B___LA MLHA</a:t>
            </a:r>
            <a:endParaRPr lang="cs-CZ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48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Jana\AppData\Local\Microsoft\Windows\Temporary Internet Files\Content.IE5\X2L1G2FU\MP90041008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Ovál 35">
            <a:hlinkClick r:id="rId3" action="ppaction://hlinksldjump"/>
          </p:cNvPr>
          <p:cNvSpPr/>
          <p:nvPr/>
        </p:nvSpPr>
        <p:spPr>
          <a:xfrm>
            <a:off x="7189065" y="3974976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91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87624" y="1916832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0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ZVLÁDLI JSTE TO</a:t>
            </a:r>
            <a:endParaRPr lang="cs-CZ" sz="60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881" y="34290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789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 obrázků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Office. com (Klipart)</a:t>
            </a:r>
          </a:p>
          <a:p>
            <a:r>
              <a:rPr lang="cs-CZ" dirty="0" smtClean="0">
                <a:solidFill>
                  <a:srgbClr val="000000"/>
                </a:solidFill>
              </a:rPr>
              <a:t>Microsoft</a:t>
            </a:r>
            <a:r>
              <a:rPr lang="cs-CZ" dirty="0"/>
              <a:t> </a:t>
            </a:r>
            <a:r>
              <a:rPr lang="cs-CZ" dirty="0" smtClean="0">
                <a:solidFill>
                  <a:srgbClr val="000000"/>
                </a:solidFill>
              </a:rPr>
              <a:t>Office (Klipart</a:t>
            </a:r>
            <a:r>
              <a:rPr lang="cs-CZ" dirty="0" smtClean="0">
                <a:solidFill>
                  <a:srgbClr val="000000"/>
                </a:solidFill>
              </a:rPr>
              <a:t>)</a:t>
            </a:r>
          </a:p>
          <a:p>
            <a:r>
              <a:rPr lang="cs-CZ" sz="1400" dirty="0">
                <a:hlinkClick r:id="rId2"/>
              </a:rPr>
              <a:t>http://</a:t>
            </a:r>
            <a:r>
              <a:rPr lang="cs-CZ" sz="1400" dirty="0" smtClean="0">
                <a:hlinkClick r:id="rId2"/>
              </a:rPr>
              <a:t>office.microsoft.com/cs-cz/images/results.aspx?qu=smajlík&amp;ex=1#ai:MC900437581</a:t>
            </a:r>
            <a:endParaRPr lang="cs-CZ" sz="1400" dirty="0" smtClean="0"/>
          </a:p>
          <a:p>
            <a:r>
              <a:rPr lang="cs-CZ" sz="1400" dirty="0">
                <a:hlinkClick r:id="rId3"/>
              </a:rPr>
              <a:t>http://office.microsoft.com/cs-cz/images/results.aspx?qu=mapa&amp;ex=1#ai:MP900410081</a:t>
            </a:r>
            <a:endParaRPr lang="cs-CZ" sz="1400" dirty="0">
              <a:solidFill>
                <a:srgbClr val="000000"/>
              </a:solidFill>
            </a:endParaRPr>
          </a:p>
          <a:p>
            <a:r>
              <a:rPr lang="cs-CZ" sz="1400" dirty="0"/>
              <a:t>Microsoft Office (Klipart)</a:t>
            </a:r>
          </a:p>
          <a:p>
            <a:r>
              <a:rPr lang="cs-CZ" dirty="0" smtClean="0"/>
              <a:t>icrosoft </a:t>
            </a:r>
            <a:r>
              <a:rPr lang="cs-CZ" dirty="0"/>
              <a:t>Office (Klipart)</a:t>
            </a:r>
          </a:p>
          <a:p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717032"/>
            <a:ext cx="1828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0847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23528"/>
          </a:xfrm>
        </p:spPr>
        <p:txBody>
          <a:bodyPr/>
          <a:lstStyle/>
          <a:p>
            <a:r>
              <a:rPr lang="cs-CZ" sz="3600" dirty="0" smtClean="0"/>
              <a:t>Které slovo nepatří mezi vyjmenovaná slova po B ?</a:t>
            </a:r>
            <a:endParaRPr lang="cs-CZ" sz="36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67544" y="3429000"/>
            <a:ext cx="2232248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>
                <a:solidFill>
                  <a:srgbClr val="000000"/>
                </a:solidFill>
                <a:latin typeface="+mn-lt"/>
              </a:rPr>
              <a:t>B</a:t>
            </a:r>
            <a:r>
              <a:rPr lang="cs-CZ" dirty="0" smtClean="0">
                <a:solidFill>
                  <a:srgbClr val="000000"/>
                </a:solidFill>
                <a:latin typeface="+mn-lt"/>
              </a:rPr>
              <a:t>) NÁBYTEK</a:t>
            </a:r>
            <a:endParaRPr lang="cs-CZ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67544" y="4581128"/>
            <a:ext cx="201622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 smtClean="0">
                <a:solidFill>
                  <a:srgbClr val="000000"/>
                </a:solidFill>
                <a:latin typeface="+mn-lt"/>
              </a:rPr>
              <a:t>D) BYSTRÝ</a:t>
            </a:r>
            <a:endParaRPr lang="cs-CZ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67544" y="4005064"/>
            <a:ext cx="201622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>
                <a:solidFill>
                  <a:srgbClr val="000000"/>
                </a:solidFill>
                <a:latin typeface="+mn-lt"/>
              </a:rPr>
              <a:t>C</a:t>
            </a:r>
            <a:r>
              <a:rPr lang="cs-CZ" dirty="0" smtClean="0">
                <a:solidFill>
                  <a:srgbClr val="000000"/>
                </a:solidFill>
                <a:latin typeface="+mn-lt"/>
              </a:rPr>
              <a:t>) BYLINA</a:t>
            </a:r>
            <a:endParaRPr lang="cs-CZ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8" name="Zástupný symbol pro obsah 2">
            <a:hlinkClick r:id="rId2" action="ppaction://hlinksldjump"/>
          </p:cNvPr>
          <p:cNvSpPr txBox="1">
            <a:spLocks/>
          </p:cNvSpPr>
          <p:nvPr/>
        </p:nvSpPr>
        <p:spPr>
          <a:xfrm>
            <a:off x="467544" y="2840563"/>
            <a:ext cx="2232248" cy="550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>
                <a:solidFill>
                  <a:srgbClr val="000000"/>
                </a:solidFill>
                <a:latin typeface="+mn-lt"/>
              </a:rPr>
              <a:t>A</a:t>
            </a:r>
            <a:r>
              <a:rPr lang="cs-CZ" dirty="0" smtClean="0">
                <a:solidFill>
                  <a:srgbClr val="000000"/>
                </a:solidFill>
                <a:latin typeface="+mn-lt"/>
              </a:rPr>
              <a:t>) OBÝVAT</a:t>
            </a:r>
            <a:endParaRPr lang="cs-CZ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402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Jana\AppData\Local\Microsoft\Windows\Temporary Internet Files\Content.IE5\X2L1G2FU\MP90041008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Ovál 44">
            <a:hlinkClick r:id="rId3" action="ppaction://hlinksldjump"/>
          </p:cNvPr>
          <p:cNvSpPr/>
          <p:nvPr/>
        </p:nvSpPr>
        <p:spPr>
          <a:xfrm>
            <a:off x="6582479" y="2770244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7195878" y="309167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ál 46"/>
          <p:cNvSpPr/>
          <p:nvPr/>
        </p:nvSpPr>
        <p:spPr>
          <a:xfrm>
            <a:off x="7360573" y="354292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>
            <a:hlinkClick r:id="rId4" action="ppaction://hlinksldjump"/>
          </p:cNvPr>
          <p:cNvSpPr/>
          <p:nvPr/>
        </p:nvSpPr>
        <p:spPr>
          <a:xfrm>
            <a:off x="7189065" y="3974976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7144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600200"/>
          </a:xfrm>
        </p:spPr>
        <p:txBody>
          <a:bodyPr/>
          <a:lstStyle/>
          <a:p>
            <a:r>
              <a:rPr lang="cs-CZ" sz="3600" dirty="0" smtClean="0"/>
              <a:t>Zvol skupinu slov, kde jsou všechna vyjmenovaná slova po b</a:t>
            </a:r>
            <a:endParaRPr lang="cs-CZ" sz="3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2492896"/>
            <a:ext cx="8820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A) BÝT, BYDLIT, OBYVATEL, BYT, PŘÍBYTEK, NÁBYTEK, DOBYTEK, OBYČEJ    </a:t>
            </a:r>
          </a:p>
          <a:p>
            <a:r>
              <a:rPr lang="cs-CZ" dirty="0">
                <a:solidFill>
                  <a:srgbClr val="000000"/>
                </a:solidFill>
              </a:rPr>
              <a:t> </a:t>
            </a:r>
            <a:r>
              <a:rPr lang="cs-CZ" dirty="0" smtClean="0">
                <a:solidFill>
                  <a:srgbClr val="000000"/>
                </a:solidFill>
              </a:rPr>
              <a:t>    BYSTRÝ, BYLINA, KOBYLA, BÝK, BABYKA, PŘIBYSLAV, ZBYNĚK.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23528" y="3573016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B) BÝT, BYDLIT, OBYVATEL, PŘÍBYTEK, NÁBYTEK, DOBYTEK, OBYČEJ    </a:t>
            </a:r>
          </a:p>
          <a:p>
            <a:r>
              <a:rPr lang="cs-CZ" dirty="0" smtClean="0">
                <a:solidFill>
                  <a:srgbClr val="000000"/>
                </a:solidFill>
              </a:rPr>
              <a:t>     BYSTRÝ, BYLINA, KOBYLA, BYDŽOV, PŘIBYSLAV, ZBYNĚK.</a:t>
            </a:r>
          </a:p>
          <a:p>
            <a:endParaRPr lang="cs-CZ" dirty="0"/>
          </a:p>
        </p:txBody>
      </p:sp>
      <p:sp>
        <p:nvSpPr>
          <p:cNvPr id="8" name="TextovéPole 7">
            <a:hlinkClick r:id="rId2" action="ppaction://hlinksldjump"/>
          </p:cNvPr>
          <p:cNvSpPr txBox="1"/>
          <p:nvPr/>
        </p:nvSpPr>
        <p:spPr>
          <a:xfrm>
            <a:off x="323528" y="4797152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C) BÝT, BYDLIT, OBYVATEL, BYT, PŘÍBYTEK, NÁBYTEK, DOBYTEK, OBYČEJ    </a:t>
            </a:r>
          </a:p>
          <a:p>
            <a:r>
              <a:rPr lang="cs-CZ" dirty="0" smtClean="0">
                <a:solidFill>
                  <a:srgbClr val="000000"/>
                </a:solidFill>
              </a:rPr>
              <a:t>     BYSTRÝ, BYLINA, KOBYLA, BÝK, PŘIBYSLAV, ZBYNĚK.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577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Jana\AppData\Local\Microsoft\Windows\Temporary Internet Files\Content.IE5\X2L1G2FU\MP90041008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Ovál 44">
            <a:hlinkClick r:id="rId3" action="ppaction://hlinksldjump"/>
          </p:cNvPr>
          <p:cNvSpPr/>
          <p:nvPr/>
        </p:nvSpPr>
        <p:spPr>
          <a:xfrm>
            <a:off x="6582479" y="2770244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7195878" y="309167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ál 46"/>
          <p:cNvSpPr/>
          <p:nvPr/>
        </p:nvSpPr>
        <p:spPr>
          <a:xfrm>
            <a:off x="7360573" y="354292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>
            <a:hlinkClick r:id="rId4" action="ppaction://hlinksldjump"/>
          </p:cNvPr>
          <p:cNvSpPr/>
          <p:nvPr/>
        </p:nvSpPr>
        <p:spPr>
          <a:xfrm>
            <a:off x="7189065" y="3974976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6434797" y="2246015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6985811" y="231317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5" action="ppaction://hlinksldjump"/>
          </p:cNvPr>
          <p:cNvSpPr/>
          <p:nvPr/>
        </p:nvSpPr>
        <p:spPr>
          <a:xfrm>
            <a:off x="5892104" y="2097155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68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92896"/>
          </a:xfrm>
        </p:spPr>
        <p:txBody>
          <a:bodyPr/>
          <a:lstStyle/>
          <a:p>
            <a:r>
              <a:rPr lang="cs-CZ" sz="3600" dirty="0"/>
              <a:t>Které slovo </a:t>
            </a:r>
            <a:r>
              <a:rPr lang="cs-CZ" sz="3600" dirty="0" smtClean="0"/>
              <a:t>není příbuzné k žádnému vyjmenovanému slovu </a:t>
            </a:r>
            <a:r>
              <a:rPr lang="cs-CZ" sz="3600" dirty="0"/>
              <a:t>po </a:t>
            </a:r>
            <a:r>
              <a:rPr lang="cs-CZ" sz="3600" dirty="0" smtClean="0"/>
              <a:t>b ?</a:t>
            </a:r>
            <a:endParaRPr lang="cs-CZ" sz="3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2957525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A) OBYVATELNÝ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99050" y="3702225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B) NÁBYTKÁŘSKÝ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93281" y="4429320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C) BYDLENÍ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93281" y="5105795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D) OBYČEJ</a:t>
            </a:r>
            <a:endParaRPr lang="cs-CZ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69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Jana\AppData\Local\Microsoft\Windows\Temporary Internet Files\Content.IE5\X2L1G2FU\MP90041008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Ovál 44">
            <a:hlinkClick r:id="rId3" action="ppaction://hlinksldjump"/>
          </p:cNvPr>
          <p:cNvSpPr/>
          <p:nvPr/>
        </p:nvSpPr>
        <p:spPr>
          <a:xfrm>
            <a:off x="6582479" y="2770244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7195878" y="309167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ál 46"/>
          <p:cNvSpPr/>
          <p:nvPr/>
        </p:nvSpPr>
        <p:spPr>
          <a:xfrm>
            <a:off x="7360573" y="3542928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>
            <a:hlinkClick r:id="rId4" action="ppaction://hlinksldjump"/>
          </p:cNvPr>
          <p:cNvSpPr/>
          <p:nvPr/>
        </p:nvSpPr>
        <p:spPr>
          <a:xfrm>
            <a:off x="7189065" y="3974976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6434797" y="2246015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6985811" y="2313179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3" action="ppaction://hlinksldjump"/>
          </p:cNvPr>
          <p:cNvSpPr/>
          <p:nvPr/>
        </p:nvSpPr>
        <p:spPr>
          <a:xfrm>
            <a:off x="5892104" y="2097155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4626677" y="1997263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5292080" y="2004680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>
            <a:hlinkClick r:id="rId5" action="ppaction://hlinksldjump"/>
          </p:cNvPr>
          <p:cNvSpPr/>
          <p:nvPr/>
        </p:nvSpPr>
        <p:spPr>
          <a:xfrm>
            <a:off x="3995936" y="1881131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018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67544" y="836712"/>
            <a:ext cx="8229600" cy="112352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z="3600" dirty="0" smtClean="0"/>
              <a:t>Vyber </a:t>
            </a:r>
            <a:r>
              <a:rPr lang="cs-CZ" sz="3600" dirty="0"/>
              <a:t>s</a:t>
            </a:r>
            <a:r>
              <a:rPr lang="cs-CZ" sz="3600" dirty="0" smtClean="0"/>
              <a:t>kupinu slov, která jsou příbuzná ke slovu </a:t>
            </a:r>
            <a:r>
              <a:rPr lang="cs-CZ" sz="3600" i="1" dirty="0" smtClean="0"/>
              <a:t>BÝT</a:t>
            </a:r>
          </a:p>
          <a:p>
            <a:pPr algn="l"/>
            <a:endParaRPr lang="cs-CZ" sz="3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805434" y="3364521"/>
            <a:ext cx="6075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A) BYL, BYCH, ABYS, BYT, KDYBYCHOM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11" name="TextovéPole 10">
            <a:hlinkClick r:id="rId2" action="ppaction://hlinksldjump"/>
          </p:cNvPr>
          <p:cNvSpPr txBox="1"/>
          <p:nvPr/>
        </p:nvSpPr>
        <p:spPr>
          <a:xfrm>
            <a:off x="805434" y="4149079"/>
            <a:ext cx="66853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B) BYSTE, UBÝVAT, BYSTE, ABYCHOM, BYLA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805434" y="5043175"/>
            <a:ext cx="5928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C) ABY, BYLI, KDYBY, BYS, BY, KOBYLA </a:t>
            </a:r>
          </a:p>
        </p:txBody>
      </p:sp>
    </p:spTree>
    <p:extLst>
      <p:ext uri="{BB962C8B-B14F-4D97-AF65-F5344CB8AC3E}">
        <p14:creationId xmlns:p14="http://schemas.microsoft.com/office/powerpoint/2010/main" val="289624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Vlastní 16">
      <a:dk1>
        <a:srgbClr val="97BAFF"/>
      </a:dk1>
      <a:lt1>
        <a:srgbClr val="D5E3FF"/>
      </a:lt1>
      <a:dk2>
        <a:srgbClr val="2F5897"/>
      </a:dk2>
      <a:lt2>
        <a:srgbClr val="D5E3FF"/>
      </a:lt2>
      <a:accent1>
        <a:srgbClr val="ABBBCD"/>
      </a:accent1>
      <a:accent2>
        <a:srgbClr val="C6D1DD"/>
      </a:accent2>
      <a:accent3>
        <a:srgbClr val="5F95FF"/>
      </a:accent3>
      <a:accent4>
        <a:srgbClr val="2F75FF"/>
      </a:accent4>
      <a:accent5>
        <a:srgbClr val="9FACD2"/>
      </a:accent5>
      <a:accent6>
        <a:srgbClr val="2F75FF"/>
      </a:accent6>
      <a:hlink>
        <a:srgbClr val="3399FF"/>
      </a:hlink>
      <a:folHlink>
        <a:srgbClr val="D5E3FF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2041</TotalTime>
  <Words>435</Words>
  <Application>Microsoft Office PowerPoint</Application>
  <PresentationFormat>Předvádění na obrazovce (4:3)</PresentationFormat>
  <Paragraphs>51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Exekutivní</vt:lpstr>
      <vt:lpstr> Vyjmenovaná Slova – Cesta Kolem Světa</vt:lpstr>
      <vt:lpstr>Prezentace aplikace PowerPoint</vt:lpstr>
      <vt:lpstr>Které slovo nepatří mezi vyjmenovaná slova po B ?</vt:lpstr>
      <vt:lpstr>Prezentace aplikace PowerPoint</vt:lpstr>
      <vt:lpstr>Zvol skupinu slov, kde jsou všechna vyjmenovaná slova po b</vt:lpstr>
      <vt:lpstr>Prezentace aplikace PowerPoint</vt:lpstr>
      <vt:lpstr>Které slovo není příbuzné k žádnému vyjmenovanému slovu po b ?</vt:lpstr>
      <vt:lpstr>Prezentace aplikace PowerPoint</vt:lpstr>
      <vt:lpstr>Prezentace aplikace PowerPoint</vt:lpstr>
      <vt:lpstr>Prezentace aplikace PowerPoint</vt:lpstr>
      <vt:lpstr>Vyber skupinu slov, ve které jsou jen vyjmenovaná slova po b</vt:lpstr>
      <vt:lpstr>Prezentace aplikace PowerPoint</vt:lpstr>
      <vt:lpstr>Do kterých slov doplníš –i, -y  v tomto pořadí: -y, -y, -i ?</vt:lpstr>
      <vt:lpstr>Prezentace aplikace PowerPoint</vt:lpstr>
      <vt:lpstr>Slovo BABYKA je</vt:lpstr>
      <vt:lpstr>Prezentace aplikace PowerPoint</vt:lpstr>
      <vt:lpstr>Do kterých slov doplníš pouze –y?</vt:lpstr>
      <vt:lpstr>Prezentace aplikace PowerPoint</vt:lpstr>
      <vt:lpstr>Do kterých slov doplníš pouze –i ?</vt:lpstr>
      <vt:lpstr>Prezentace aplikace PowerPoint</vt:lpstr>
      <vt:lpstr>Zdroj obrázků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Vyjmenovaná Slova - hra</dc:title>
  <dc:creator>Jana</dc:creator>
  <cp:lastModifiedBy>Nosková Ladislava</cp:lastModifiedBy>
  <cp:revision>28</cp:revision>
  <dcterms:created xsi:type="dcterms:W3CDTF">2012-11-25T12:56:01Z</dcterms:created>
  <dcterms:modified xsi:type="dcterms:W3CDTF">2013-09-16T17:29:02Z</dcterms:modified>
</cp:coreProperties>
</file>