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CA21E-BEAB-48B8-8496-E9B398DD71D7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AE77C-72CC-4370-8E44-430E10E39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19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AE77C-72CC-4370-8E44-430E10E39B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64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7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9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3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56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60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9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DF06D-3013-4153-8632-2F9D22E3A98F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D874-94B6-452F-B519-EBD0FEDE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b%C5%99%C3%ADza&amp;ex=2#ai:MC900123343|" TargetMode="External"/><Relationship Id="rId13" Type="http://schemas.openxmlformats.org/officeDocument/2006/relationships/hyperlink" Target="http://office.microsoft.com/cs-cz/images/results.aspx?qu=javor&amp;ex=2#ai:MP900427761|" TargetMode="External"/><Relationship Id="rId18" Type="http://schemas.openxmlformats.org/officeDocument/2006/relationships/hyperlink" Target="http://cs.wikipedia.org/wiki/Soubor:Illustration_Aesculus_hippocastanum0.jpg" TargetMode="External"/><Relationship Id="rId26" Type="http://schemas.openxmlformats.org/officeDocument/2006/relationships/hyperlink" Target="http://cs.wikipedia.org/wiki/Buk_(rod)" TargetMode="External"/><Relationship Id="rId3" Type="http://schemas.openxmlformats.org/officeDocument/2006/relationships/hyperlink" Target="http://cs.wikipedia.org/wiki/Soubor:Gamble_oak_leaves.jpg" TargetMode="External"/><Relationship Id="rId21" Type="http://schemas.openxmlformats.org/officeDocument/2006/relationships/hyperlink" Target="http://office.microsoft.com/cs-cz/images/results.aspx?qu=stromy&amp;ex=1#ai:MP900399625|" TargetMode="External"/><Relationship Id="rId7" Type="http://schemas.openxmlformats.org/officeDocument/2006/relationships/hyperlink" Target="http://cs.wikipedia.org/wiki/Soubor:Illustration_Quercus_robur0.jpg" TargetMode="External"/><Relationship Id="rId12" Type="http://schemas.openxmlformats.org/officeDocument/2006/relationships/hyperlink" Target="http://office.microsoft.com/cs-cz/images/results.aspx?qu=javor&amp;ex=2#ai:MP900411770|" TargetMode="External"/><Relationship Id="rId17" Type="http://schemas.openxmlformats.org/officeDocument/2006/relationships/hyperlink" Target="http://office.microsoft.com/cs-cz/images/results.aspx?qu=ka%C5%A1tan&amp;ex=1#ai:MC900122859|" TargetMode="External"/><Relationship Id="rId25" Type="http://schemas.openxmlformats.org/officeDocument/2006/relationships/hyperlink" Target="http://cs.wikipedia.org/wiki/Soubor:Illustration_Fagus_sylvatica0.jpg" TargetMode="External"/><Relationship Id="rId3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office.microsoft.com/cs-cz/images/results.aspx?qu=ka%C5%A1tan&amp;ex=1#ai:MC900215518|" TargetMode="External"/><Relationship Id="rId20" Type="http://schemas.openxmlformats.org/officeDocument/2006/relationships/hyperlink" Target="http://office.microsoft.com/cs-cz/images/results.aspx?qu=les&amp;ex=2#ai:MP900430519|" TargetMode="External"/><Relationship Id="rId29" Type="http://schemas.openxmlformats.org/officeDocument/2006/relationships/hyperlink" Target="http://cs.wikipedia.org/wiki/Soubor:Buky_u_Vysok%C3%A9ho_Chvojna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rtstueber.de/" TargetMode="External"/><Relationship Id="rId11" Type="http://schemas.openxmlformats.org/officeDocument/2006/relationships/hyperlink" Target="http://cs.wikipedia.org/wiki/Soubor:Illustration_Betula_pendula0.jpg" TargetMode="External"/><Relationship Id="rId24" Type="http://schemas.openxmlformats.org/officeDocument/2006/relationships/hyperlink" Target="http://cs.wikipedia.org/wiki/Soubor:Buchenwald_1.jpg" TargetMode="External"/><Relationship Id="rId32" Type="http://schemas.openxmlformats.org/officeDocument/2006/relationships/hyperlink" Target="http://office.microsoft.com/cs-cz/images/results.aspx?qu=stromy&amp;ex=1#ai:MP900401112|" TargetMode="External"/><Relationship Id="rId5" Type="http://schemas.openxmlformats.org/officeDocument/2006/relationships/hyperlink" Target="http://cs.wikipedia.org/wiki/Soubor:Quercus_frainetto1.jpg" TargetMode="External"/><Relationship Id="rId15" Type="http://schemas.openxmlformats.org/officeDocument/2006/relationships/hyperlink" Target="http://office.microsoft.com/cs-cz/images/results.aspx?qu=javor&amp;ex=1#ai:MP900407524|" TargetMode="External"/><Relationship Id="rId23" Type="http://schemas.openxmlformats.org/officeDocument/2006/relationships/hyperlink" Target="http://office.microsoft.com/cs-cz/images/results.aspx?qu=listnat%C3%BD+strom&amp;ex=1#ai:MC900036434|" TargetMode="External"/><Relationship Id="rId28" Type="http://schemas.openxmlformats.org/officeDocument/2006/relationships/hyperlink" Target="http://en.wikipedia.org/" TargetMode="External"/><Relationship Id="rId10" Type="http://schemas.openxmlformats.org/officeDocument/2006/relationships/hyperlink" Target="http://office.microsoft.com/cs-cz/images/results.aspx?qu=b%C5%99%C3%ADza&amp;ex=2#ai:MP900399627|" TargetMode="External"/><Relationship Id="rId19" Type="http://schemas.openxmlformats.org/officeDocument/2006/relationships/hyperlink" Target="http://cs.wikipedia.org/wiki/Soubor:Aesculus_hippocastanum_bloemenhoofd1.jpg" TargetMode="External"/><Relationship Id="rId31" Type="http://schemas.openxmlformats.org/officeDocument/2006/relationships/hyperlink" Target="http://cs.wikipedia.org/" TargetMode="External"/><Relationship Id="rId4" Type="http://schemas.openxmlformats.org/officeDocument/2006/relationships/hyperlink" Target="http://cs.wikipedia.org/wiki/Soubor:Quercus_fg06.jpg" TargetMode="External"/><Relationship Id="rId9" Type="http://schemas.openxmlformats.org/officeDocument/2006/relationships/hyperlink" Target="http://office.microsoft.com/cs-cz/images/results.aspx?qu=b%C5%99%C3%ADza&amp;ex=2#ai:MP900406900|" TargetMode="External"/><Relationship Id="rId14" Type="http://schemas.openxmlformats.org/officeDocument/2006/relationships/hyperlink" Target="http://cs.wikipedia.org/wiki/Soubor:Maple_leaves.jpg" TargetMode="External"/><Relationship Id="rId22" Type="http://schemas.openxmlformats.org/officeDocument/2006/relationships/hyperlink" Target="http://cs.wikipedia.org/wiki/Soubor:Quercus_petraea_-_K%C3%B6hler%E2%80%93s_Medizinal-Pflanzen-118.jpg" TargetMode="External"/><Relationship Id="rId27" Type="http://schemas.openxmlformats.org/officeDocument/2006/relationships/hyperlink" Target="http://en.wikipedia.org/wiki/User:MPF" TargetMode="External"/><Relationship Id="rId30" Type="http://schemas.openxmlformats.org/officeDocument/2006/relationships/hyperlink" Target="http://cs.wikipedia.org/wiki/User:Z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93610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SPOLEČENSTVA LESŮ</a:t>
            </a:r>
            <a:endParaRPr lang="cs-CZ" sz="5400" b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Listnaté stromy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Mgr. Ladislava Nosková</a:t>
            </a:r>
          </a:p>
          <a:p>
            <a:endParaRPr lang="cs-CZ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8576"/>
            <a:ext cx="3024336" cy="24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8" y="188640"/>
            <a:ext cx="6096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sz="60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BUK</a:t>
            </a:r>
            <a:br>
              <a:rPr lang="cs-CZ" sz="60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es tvořený převážně buky se nazývá BUČINA. Buky mají hladkou světle šedou kůru, plody nazýváme bukvice.</a:t>
            </a:r>
            <a:r>
              <a:rPr lang="cs-CZ" sz="6000" b="1" dirty="0" smtClean="0">
                <a:cs typeface="Times New Roman" pitchFamily="18" charset="0"/>
              </a:rPr>
              <a:t/>
            </a:r>
            <a:br>
              <a:rPr lang="cs-CZ" sz="6000" b="1" dirty="0" smtClean="0">
                <a:cs typeface="Times New Roman" pitchFamily="18" charset="0"/>
              </a:rPr>
            </a:b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																						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528392" cy="457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0567"/>
            <a:ext cx="2299692" cy="26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upload.wikimedia.org/wikipedia/commons/thumb/d/d0/European_Beech.jpg/258px-European_Be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7" y="4231468"/>
            <a:ext cx="24574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Buky u Vysokého Chvojn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3698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4669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chemeClr val="accent3">
                    <a:lumMod val="50000"/>
                  </a:schemeClr>
                </a:solidFill>
              </a:rPr>
              <a:t>DUB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Les tvořený převážně duby se nazývá DOUBRAVA. Mohutný strom poznáme podle laločnatých listů. Jejich plody jsou žaludy.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32" y="1916832"/>
            <a:ext cx="20784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17" y="4797152"/>
            <a:ext cx="1579612" cy="11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5525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30972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53272"/>
            <a:ext cx="1440160" cy="11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3">
                    <a:lumMod val="50000"/>
                  </a:schemeClr>
                </a:solidFill>
              </a:rPr>
              <a:t>BŘÍZA</a:t>
            </a:r>
            <a:br>
              <a:rPr lang="cs-CZ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Listnatá dřevina s nápadně bílou kůrou, její dřevo dobře hoří, kůra hoří i mokrá.</a:t>
            </a:r>
            <a:endParaRPr lang="cs-CZ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9" y="3173549"/>
            <a:ext cx="142908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8" y="4676785"/>
            <a:ext cx="1512168" cy="13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38" y="2024844"/>
            <a:ext cx="5223950" cy="41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5465353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Soubor:Illustration Betula pendul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" y="1628799"/>
            <a:ext cx="1944216" cy="30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JAVOR</a:t>
            </a:r>
            <a:b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 opadavý strom s výrazným laločnatým listem. 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812901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55" y="1916832"/>
            <a:ext cx="2794429" cy="378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3123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chemeClr val="accent3">
                    <a:lumMod val="50000"/>
                  </a:schemeClr>
                </a:solidFill>
              </a:rPr>
              <a:t>JÍROVEC</a:t>
            </a:r>
            <a:br>
              <a:rPr lang="cs-CZ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má složené listy, plod je zelená tobolka s hnědými semeny – kaštany.</a:t>
            </a:r>
            <a:endParaRPr lang="cs-CZ" sz="6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50" y="1956562"/>
            <a:ext cx="15841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426232" cy="20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321">
            <a:off x="208028" y="1943197"/>
            <a:ext cx="3019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5818"/>
            <a:ext cx="4248472" cy="42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Soubor:Aesculus hippocastanum bloemenhoof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79" y="4437112"/>
            <a:ext cx="1688969" cy="22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Zapamatovali jste si názvy? Teď se pokuste doplnit je do pracovního listu.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Les tvořený převážně buky se nazývá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Buky mají hladkou světle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…………….. kůru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plody nazýváme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 marL="0" indent="0">
              <a:buNone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Les tvořený převážně duby se nazývá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……………………..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Mohutný strom poznáme podle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……………….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listů. Jejich plody jsou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…………………..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Listnatá dřevina s nápadně bílou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kůrou se nazývá…………………………,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její dřevo dobře hoří, kůra hoří i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mokrá.</a:t>
            </a:r>
          </a:p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……………………………je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opadavý strom s výrazným laločnatým listem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Jírovec má …………………………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listy, plod je zelená tobolka s hnědými semeny –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………………………….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Zobrazit podrob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65" y="458112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rové lesy,borovice,borový les,fotografie,Honšú,Japonsko,jehličnaté stromy,krajiny,lesy,paprsky,prefektura Nagano,příroda,sluneční paprsky,sluneční světlo,stálezelené dřeviny,str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35747"/>
            <a:ext cx="2519561" cy="25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>Použité zdroje: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>Kliparty použity z galerie firmy Microsoft Office a </a:t>
            </a:r>
            <a:r>
              <a:rPr lang="cs-CZ" sz="2000" b="1" dirty="0"/>
              <a:t>Wikimedia </a:t>
            </a:r>
            <a:r>
              <a:rPr lang="cs-CZ" sz="2000" b="1" dirty="0" smtClean="0"/>
              <a:t>Commons</a:t>
            </a:r>
            <a:br>
              <a:rPr lang="cs-CZ" sz="2000" b="1" dirty="0" smtClean="0"/>
            </a:b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cs.wikipedia.org/wiki/Soubor:Gamble_oak_leaves.jpg</a:t>
            </a:r>
            <a:r>
              <a:rPr lang="cs-CZ" sz="1200" dirty="0" smtClean="0"/>
              <a:t>,</a:t>
            </a:r>
            <a:br>
              <a:rPr lang="cs-CZ" sz="1200" dirty="0" smtClean="0"/>
            </a:b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cs.wikipedia.org/wiki/Soubor:Quercus_fg06.jpg</a:t>
            </a:r>
            <a:r>
              <a:rPr lang="cs-CZ" sz="1200" dirty="0" smtClean="0"/>
              <a:t>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cs.wikipedia.org/wiki/Soubor:Quercus_frainetto1.jpg</a:t>
            </a:r>
            <a:r>
              <a:rPr lang="cs-CZ" sz="1200" u="sng" dirty="0" smtClean="0">
                <a:hlinkClick r:id="rId6"/>
              </a:rPr>
              <a:t>[</a:t>
            </a:r>
            <a:r>
              <a:rPr lang="cs-CZ" sz="1200" u="sng" dirty="0" smtClean="0"/>
              <a:t/>
            </a:r>
            <a:br>
              <a:rPr lang="cs-CZ" sz="1200" u="sng" dirty="0" smtClean="0"/>
            </a:b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cs.wikipedia.org/wiki/Soubor:Illustration_Quercus_robur0.jpg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8"/>
              </a:rPr>
              <a:t>http://office.microsoft.com/cs-cz/images/results.aspx?qu=b%C5%99%C3%ADza&amp;ex=2#ai:MC900123343</a:t>
            </a:r>
            <a:r>
              <a:rPr lang="cs-CZ" sz="1200" dirty="0" smtClean="0">
                <a:hlinkClick r:id="rId8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9"/>
              </a:rPr>
              <a:t>http://office.microsoft.com/cs-cz/images/results.aspx?qu=b%C5%99%C3%ADza&amp;ex=2#ai:MP900406900</a:t>
            </a:r>
            <a:r>
              <a:rPr lang="cs-CZ" sz="1200" dirty="0" smtClean="0">
                <a:hlinkClick r:id="rId9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0"/>
              </a:rPr>
              <a:t>http://office.microsoft.com/cs-cz/images/results.aspx?qu=b%C5%99%C3%ADza&amp;ex=2#ai:MP900399627</a:t>
            </a:r>
            <a:r>
              <a:rPr lang="cs-CZ" sz="1200" dirty="0" smtClean="0">
                <a:hlinkClick r:id="rId10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cs.wikipedia.org/wiki/Soubor:Illustration_Betula_pendula0.jpg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2"/>
              </a:rPr>
              <a:t>http://office.microsoft.com/cs-cz/images/results.aspx?qu=javor&amp;ex=2#ai:MP900411770</a:t>
            </a:r>
            <a:r>
              <a:rPr lang="cs-CZ" sz="1200" dirty="0" smtClean="0">
                <a:hlinkClick r:id="rId12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3"/>
              </a:rPr>
              <a:t>http://office.microsoft.com/cs-cz/images/results.aspx?qu=javor&amp;ex=2#ai:MP900427761</a:t>
            </a:r>
            <a:r>
              <a:rPr lang="cs-CZ" sz="1200" dirty="0" smtClean="0">
                <a:hlinkClick r:id="rId13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4"/>
              </a:rPr>
              <a:t>http://</a:t>
            </a:r>
            <a:r>
              <a:rPr lang="cs-CZ" sz="1200" dirty="0" smtClean="0">
                <a:hlinkClick r:id="rId14"/>
              </a:rPr>
              <a:t>cs.wikipedia.org/wiki/Soubor:Maple_leaves.jpg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5"/>
              </a:rPr>
              <a:t>http://office.microsoft.com/cs-cz/images/results.aspx?qu=javor&amp;ex=1#ai:MP900407524</a:t>
            </a:r>
            <a:r>
              <a:rPr lang="cs-CZ" sz="1200" dirty="0" smtClean="0">
                <a:hlinkClick r:id="rId15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6"/>
              </a:rPr>
              <a:t>http://office.microsoft.com/cs-cz/images/results.aspx?qu=ka%C5%A1tan&amp;ex=1#ai:MC900215518</a:t>
            </a:r>
            <a:r>
              <a:rPr lang="cs-CZ" sz="1200" dirty="0" smtClean="0">
                <a:hlinkClick r:id="rId16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7"/>
              </a:rPr>
              <a:t>http://office.microsoft.com/cs-cz/images/results.aspx?qu=ka%C5%A1tan&amp;ex=1#ai:MC900122859</a:t>
            </a:r>
            <a:r>
              <a:rPr lang="cs-CZ" sz="1200" dirty="0" smtClean="0">
                <a:hlinkClick r:id="rId17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8"/>
              </a:rPr>
              <a:t>http://</a:t>
            </a:r>
            <a:r>
              <a:rPr lang="cs-CZ" sz="1200" dirty="0" smtClean="0">
                <a:hlinkClick r:id="rId18"/>
              </a:rPr>
              <a:t>cs.wikipedia.org/wiki/Soubor:Illustration_Aesculus_hippocastanum0.jpg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19"/>
              </a:rPr>
              <a:t>http://</a:t>
            </a:r>
            <a:r>
              <a:rPr lang="cs-CZ" sz="1200" dirty="0" smtClean="0">
                <a:hlinkClick r:id="rId19"/>
              </a:rPr>
              <a:t>cs.wikipedia.org/wiki/Soubor:Aesculus_hippocastanum_bloemenhoofd1.jpg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20"/>
              </a:rPr>
              <a:t>http://office.microsoft.com/cs-cz/images/results.aspx?qu=les&amp;ex=2#ai:MP900430519</a:t>
            </a:r>
            <a:r>
              <a:rPr lang="cs-CZ" sz="1200" dirty="0" smtClean="0">
                <a:hlinkClick r:id="rId20"/>
              </a:rPr>
              <a:t>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21"/>
              </a:rPr>
              <a:t>http://office.microsoft.com/cs-cz/images/results.aspx?qu=stromy&amp;ex=1#ai:MP900399625|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22"/>
              </a:rPr>
              <a:t>http://cs.wikipedia.org/wiki/Soubor:Quercus_petraea_-_</a:t>
            </a:r>
            <a:r>
              <a:rPr lang="cs-CZ" sz="1200" dirty="0" smtClean="0">
                <a:hlinkClick r:id="rId22"/>
              </a:rPr>
              <a:t>K%C3%B6hler%E2%80%93s_Medizinal-Pflanzen-118.jpg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hlinkClick r:id="rId23"/>
              </a:rPr>
              <a:t>http</a:t>
            </a:r>
            <a:r>
              <a:rPr lang="cs-CZ" sz="1200" dirty="0">
                <a:hlinkClick r:id="rId23"/>
              </a:rPr>
              <a:t>://office.microsoft.com/cs-cz/images/results.aspx?qu=listnat%C3%BD+strom&amp;ex=1#ai:MC900036434|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hlinkClick r:id="rId24"/>
              </a:rPr>
              <a:t>http</a:t>
            </a:r>
            <a:r>
              <a:rPr lang="cs-CZ" sz="1200" dirty="0">
                <a:hlinkClick r:id="rId24"/>
              </a:rPr>
              <a:t>://</a:t>
            </a:r>
            <a:r>
              <a:rPr lang="cs-CZ" sz="1200" dirty="0" smtClean="0">
                <a:hlinkClick r:id="rId24"/>
              </a:rPr>
              <a:t>cs.wikipedia.org/wiki/Soubor:Buchenwald_1.jpg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25"/>
              </a:rPr>
              <a:t>http://</a:t>
            </a:r>
            <a:r>
              <a:rPr lang="cs-CZ" sz="1200" dirty="0" smtClean="0">
                <a:hlinkClick r:id="rId25"/>
              </a:rPr>
              <a:t>cs.wikipedia.org/wiki/Soubor:Illustration_Fagus_sylvatica0.jpg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26"/>
              </a:rPr>
              <a:t>http://cs.wikipedia.org/wiki/Buk_(rod</a:t>
            </a:r>
            <a:r>
              <a:rPr lang="cs-CZ" sz="1200" dirty="0" smtClean="0">
                <a:hlinkClick r:id="rId26"/>
              </a:rPr>
              <a:t>)</a:t>
            </a:r>
            <a:r>
              <a:rPr lang="cs-CZ" sz="1200" dirty="0"/>
              <a:t> photo </a:t>
            </a:r>
            <a:r>
              <a:rPr lang="cs-CZ" sz="1200" dirty="0">
                <a:solidFill>
                  <a:srgbClr val="663366"/>
                </a:solidFill>
                <a:hlinkClick r:id="rId27" tooltip="en:User:MPF"/>
              </a:rPr>
              <a:t>en:User:MPF</a:t>
            </a:r>
            <a:r>
              <a:rPr lang="cs-CZ" sz="1200" dirty="0"/>
              <a:t>. Original uploader was </a:t>
            </a:r>
            <a:r>
              <a:rPr lang="cs-CZ" sz="1200" dirty="0">
                <a:solidFill>
                  <a:srgbClr val="663366"/>
                </a:solidFill>
                <a:hlinkClick r:id="rId27" tooltip="en:User:MPF"/>
              </a:rPr>
              <a:t>MPF</a:t>
            </a:r>
            <a:r>
              <a:rPr lang="cs-CZ" sz="1200" dirty="0"/>
              <a:t> at </a:t>
            </a:r>
            <a:r>
              <a:rPr lang="cs-CZ" sz="1200" dirty="0" smtClean="0">
                <a:solidFill>
                  <a:srgbClr val="663366"/>
                </a:solidFill>
                <a:hlinkClick r:id="rId28"/>
              </a:rPr>
              <a:t>en.wikipedia</a:t>
            </a:r>
            <a:r>
              <a:rPr lang="cs-CZ" sz="1200" dirty="0" smtClean="0">
                <a:solidFill>
                  <a:srgbClr val="663366"/>
                </a:solidFill>
              </a:rPr>
              <a:t/>
            </a:r>
            <a:br>
              <a:rPr lang="cs-CZ" sz="1200" dirty="0" smtClean="0">
                <a:solidFill>
                  <a:srgbClr val="663366"/>
                </a:solidFill>
              </a:rPr>
            </a:br>
            <a:r>
              <a:rPr lang="cs-CZ" sz="1200" dirty="0">
                <a:hlinkClick r:id="rId29"/>
              </a:rPr>
              <a:t>http://</a:t>
            </a:r>
            <a:r>
              <a:rPr lang="cs-CZ" sz="1200" dirty="0" smtClean="0">
                <a:hlinkClick r:id="rId29"/>
              </a:rPr>
              <a:t>cs.wikipedia.org/wiki/Soubor:Buky_u_Vysok%C3%A9ho_Chvojna1.jpg</a:t>
            </a:r>
            <a:r>
              <a:rPr lang="en-US" sz="1200" dirty="0"/>
              <a:t>Original uploader was </a:t>
            </a:r>
            <a:r>
              <a:rPr lang="en-US" sz="1200" dirty="0">
                <a:hlinkClick r:id="rId30" tooltip="cs:User:Zp"/>
              </a:rPr>
              <a:t>Zp</a:t>
            </a:r>
            <a:r>
              <a:rPr lang="en-US" sz="1200" dirty="0"/>
              <a:t> at </a:t>
            </a:r>
            <a:r>
              <a:rPr lang="en-US" sz="1200" dirty="0" smtClean="0">
                <a:hlinkClick r:id="rId31"/>
              </a:rPr>
              <a:t>cs.wikipedia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>
                <a:hlinkClick r:id="rId32"/>
              </a:rPr>
              <a:t>http://office.microsoft.com/cs-cz/images/results.aspx?qu=stromy&amp;ex=1#ai:MP900401112|</a:t>
            </a: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357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7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2" name="Picture 4" descr="Zobrazit podrobnosti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60" y="4725144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63</Words>
  <Application>Microsoft Office PowerPoint</Application>
  <PresentationFormat>Předvádění na obrazovce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SPOLEČENSTVA LESŮ</vt:lpstr>
      <vt:lpstr>BUK Les tvořený převážně buky se nazývá BUČINA. Buky mají hladkou světle šedou kůru, plody nazýváme bukvice. </vt:lpstr>
      <vt:lpstr>DUB Les tvořený převážně duby se nazývá DOUBRAVA. Mohutný strom poznáme podle laločnatých listů. Jejich plody jsou žaludy. </vt:lpstr>
      <vt:lpstr>BŘÍZA Listnatá dřevina s nápadně bílou kůrou, její dřevo dobře hoří, kůra hoří i mokrá.</vt:lpstr>
      <vt:lpstr>JAVOR je opadavý strom s výrazným laločnatým listem. </vt:lpstr>
      <vt:lpstr>JÍROVEC má složené listy, plod je zelená tobolka s hnědými semeny – kaštany.</vt:lpstr>
      <vt:lpstr>Zapamatovali jste si názvy? Teď se pokuste doplnit je do pracovního listu. </vt:lpstr>
      <vt:lpstr> Použité zdroje:  Kliparty použity z galerie firmy Microsoft Office a Wikimedia Commons http://cs.wikipedia.org/wiki/Soubor:Gamble_oak_leaves.jpg, http://cs.wikipedia.org/wiki/Soubor:Quercus_fg06.jpg,  http://cs.wikipedia.org/wiki/Soubor:Quercus_frainetto1.jpg[ http://cs.wikipedia.org/wiki/Soubor:Illustration_Quercus_robur0.jpg http://office.microsoft.com/cs-cz/images/results.aspx?qu=b%C5%99%C3%ADza&amp;ex=2#ai:MC900123343| http://office.microsoft.com/cs-cz/images/results.aspx?qu=b%C5%99%C3%ADza&amp;ex=2#ai:MP900406900| http://office.microsoft.com/cs-cz/images/results.aspx?qu=b%C5%99%C3%ADza&amp;ex=2#ai:MP900399627| http://cs.wikipedia.org/wiki/Soubor:Illustration_Betula_pendula0.jpg http://office.microsoft.com/cs-cz/images/results.aspx?qu=javor&amp;ex=2#ai:MP900411770| http://office.microsoft.com/cs-cz/images/results.aspx?qu=javor&amp;ex=2#ai:MP900427761| http://cs.wikipedia.org/wiki/Soubor:Maple_leaves.jpg http://office.microsoft.com/cs-cz/images/results.aspx?qu=javor&amp;ex=1#ai:MP900407524| http://office.microsoft.com/cs-cz/images/results.aspx?qu=ka%C5%A1tan&amp;ex=1#ai:MC900215518| http://office.microsoft.com/cs-cz/images/results.aspx?qu=ka%C5%A1tan&amp;ex=1#ai:MC900122859| http://cs.wikipedia.org/wiki/Soubor:Illustration_Aesculus_hippocastanum0.jpg http://cs.wikipedia.org/wiki/Soubor:Aesculus_hippocastanum_bloemenhoofd1.jpg http://office.microsoft.com/cs-cz/images/results.aspx?qu=les&amp;ex=2#ai:MP900430519| http://office.microsoft.com/cs-cz/images/results.aspx?qu=stromy&amp;ex=1#ai:MP900399625| http://cs.wikipedia.org/wiki/Soubor:Quercus_petraea_-_K%C3%B6hler%E2%80%93s_Medizinal-Pflanzen-118.jpg http://office.microsoft.com/cs-cz/images/results.aspx?qu=listnat%C3%BD+strom&amp;ex=1#ai:MC900036434| http://cs.wikipedia.org/wiki/Soubor:Buchenwald_1.jpg http://cs.wikipedia.org/wiki/Soubor:Illustration_Fagus_sylvatica0.jpg http://cs.wikipedia.org/wiki/Buk_(rod) photo en:User:MPF. Original uploader was MPF at en.wikipedia http://cs.wikipedia.org/wiki/Soubor:Buky_u_Vysok%C3%A9ho_Chvojna1.jpgOriginal uploader was Zp at cs.wikipedia http://office.microsoft.com/cs-cz/images/results.aspx?qu=stromy&amp;ex=1#ai:MP900401112|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SPOLEČENSTVA LESŮ</dc:title>
  <dc:creator>Nosková Ladislava</dc:creator>
  <cp:lastModifiedBy>Nosková Ladislava</cp:lastModifiedBy>
  <cp:revision>37</cp:revision>
  <dcterms:created xsi:type="dcterms:W3CDTF">2012-11-20T16:54:23Z</dcterms:created>
  <dcterms:modified xsi:type="dcterms:W3CDTF">2013-09-30T18:43:19Z</dcterms:modified>
</cp:coreProperties>
</file>