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1" r:id="rId2"/>
    <p:sldId id="257" r:id="rId3"/>
    <p:sldId id="260" r:id="rId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84883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54EAE-D8EB-4C4B-B67C-A11046115E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FE084-01B9-4A90-A2A1-2589EA3C94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163-E9ED-4631-8575-13B31135F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8E3-BC18-4BA4-8032-8B149C89C7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6336-8DE0-4BF3-A196-31836C4339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F587-6B2F-4FC3-A7FE-BA24CF3C7F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EF73-96A0-4679-BD2B-F1E3121194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9AFEB-026B-4300-BBE5-74FA3181EF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2000-D4A8-44AB-8DF7-5FC3022039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2947-229F-4BF0-B85C-D8FC0EB3DA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B7B-6C3E-4584-9A66-85D7E5A927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781FBF-A3BE-4F3C-BD2E-06048F5AF3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Blanka Andrýsková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Matematické hádanky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4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100000">
              <a:srgbClr val="5E9E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57213" y="4456113"/>
            <a:ext cx="82089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>
                <a:solidFill>
                  <a:srgbClr val="000000"/>
                </a:solidFill>
              </a:rPr>
              <a:t>OD SOUČINU ČÍSEL 8 A 7 ODEČTI JEJICH SOUČET.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750" y="5040313"/>
            <a:ext cx="76152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>
                <a:solidFill>
                  <a:srgbClr val="000000"/>
                </a:solidFill>
              </a:rPr>
              <a:t>K DVOJNÁSOBKU SOUČTU ČÍSEL 10 A 5 PŘIPOČTI PODÍL ČÍSEL 100 A 10.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3692525"/>
            <a:ext cx="73993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K ROZDÍLU ČÍSEL 1000 A 990 PŘIPOČTI DESETINÁSOBEK ČÍSLA 9.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5759450"/>
            <a:ext cx="79930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>
                <a:solidFill>
                  <a:srgbClr val="000000"/>
                </a:solidFill>
              </a:rPr>
              <a:t>K TROJNÁSOBKU SOUČTU ČÍSEL 10 A 10 PŘIPOČTI  PODÍL ČÍSEL 1000 A 100. 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515938" y="2420938"/>
            <a:ext cx="7977187" cy="388937"/>
            <a:chOff x="325" y="1525"/>
            <a:chExt cx="5025" cy="245"/>
          </a:xfrm>
        </p:grpSpPr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325" y="1525"/>
              <a:ext cx="3638" cy="245"/>
              <a:chOff x="325" y="1525"/>
              <a:chExt cx="3638" cy="245"/>
            </a:xfrm>
          </p:grpSpPr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325" y="1539"/>
                <a:ext cx="14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cs-CZ"/>
                  <a:t>120</a:t>
                </a:r>
              </a:p>
            </p:txBody>
          </p:sp>
          <p:sp>
            <p:nvSpPr>
              <p:cNvPr id="4104" name="Text Box 8"/>
              <p:cNvSpPr txBox="1">
                <a:spLocks noChangeArrowheads="1"/>
              </p:cNvSpPr>
              <p:nvPr/>
            </p:nvSpPr>
            <p:spPr bwMode="auto">
              <a:xfrm>
                <a:off x="2036" y="1525"/>
                <a:ext cx="45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cs-CZ" dirty="0"/>
                  <a:t>41</a:t>
                </a:r>
              </a:p>
            </p:txBody>
          </p:sp>
          <p:sp>
            <p:nvSpPr>
              <p:cNvPr id="4105" name="Text Box 9"/>
              <p:cNvSpPr txBox="1">
                <a:spLocks noChangeArrowheads="1"/>
              </p:cNvSpPr>
              <p:nvPr/>
            </p:nvSpPr>
            <p:spPr bwMode="auto">
              <a:xfrm>
                <a:off x="3545" y="1525"/>
                <a:ext cx="41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cs-CZ"/>
                  <a:t>70</a:t>
                </a:r>
              </a:p>
            </p:txBody>
          </p:sp>
        </p:grp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4808" y="1525"/>
              <a:ext cx="5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cs-CZ"/>
                <a:t>100</a:t>
              </a:r>
            </a:p>
          </p:txBody>
        </p:sp>
      </p:grp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119822" y="1798638"/>
            <a:ext cx="1581150" cy="1655762"/>
            <a:chOff x="35" y="1117"/>
            <a:chExt cx="996" cy="1043"/>
          </a:xfrm>
        </p:grpSpPr>
        <p:pic>
          <p:nvPicPr>
            <p:cNvPr id="4117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" y="1117"/>
              <a:ext cx="996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305" y="1399"/>
              <a:ext cx="45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881188" y="508000"/>
            <a:ext cx="49688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cs-CZ" sz="2000"/>
              <a:t>ODKRYJ SLUNÍČKO A K VÝSLEKU NAJDI ZADÁNÍ</a:t>
            </a:r>
          </a:p>
        </p:txBody>
      </p: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5004048" y="1798638"/>
            <a:ext cx="1581150" cy="1655762"/>
            <a:chOff x="35" y="1117"/>
            <a:chExt cx="996" cy="1043"/>
          </a:xfrm>
        </p:grpSpPr>
        <p:pic>
          <p:nvPicPr>
            <p:cNvPr id="26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" y="1117"/>
              <a:ext cx="996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305" y="1399"/>
              <a:ext cx="45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7148513" y="1776413"/>
            <a:ext cx="1581150" cy="1655762"/>
            <a:chOff x="35" y="1117"/>
            <a:chExt cx="996" cy="1043"/>
          </a:xfrm>
        </p:grpSpPr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" y="1117"/>
              <a:ext cx="996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305" y="1399"/>
              <a:ext cx="45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1" name="Group 20"/>
          <p:cNvGrpSpPr>
            <a:grpSpLocks/>
          </p:cNvGrpSpPr>
          <p:nvPr/>
        </p:nvGrpSpPr>
        <p:grpSpPr bwMode="auto">
          <a:xfrm>
            <a:off x="2465461" y="1818265"/>
            <a:ext cx="1581150" cy="1655762"/>
            <a:chOff x="35" y="1117"/>
            <a:chExt cx="996" cy="1043"/>
          </a:xfrm>
        </p:grpSpPr>
        <p:pic>
          <p:nvPicPr>
            <p:cNvPr id="32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" y="1117"/>
              <a:ext cx="996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305" y="1399"/>
              <a:ext cx="45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6159" y="4557713"/>
            <a:ext cx="82089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OD SOUČINU ČÍSEL  </a:t>
            </a:r>
            <a:r>
              <a:rPr lang="cs-CZ" sz="2400" dirty="0" smtClean="0">
                <a:solidFill>
                  <a:srgbClr val="000000"/>
                </a:solidFill>
              </a:rPr>
              <a:t>9 A </a:t>
            </a:r>
            <a:r>
              <a:rPr lang="cs-CZ" sz="2400" dirty="0">
                <a:solidFill>
                  <a:srgbClr val="000000"/>
                </a:solidFill>
              </a:rPr>
              <a:t>7 </a:t>
            </a:r>
            <a:r>
              <a:rPr lang="cs-CZ" sz="2400" dirty="0" smtClean="0">
                <a:solidFill>
                  <a:srgbClr val="000000"/>
                </a:solidFill>
              </a:rPr>
              <a:t>PŘIPOČTI JEJICH </a:t>
            </a:r>
            <a:r>
              <a:rPr lang="cs-CZ" sz="2400" dirty="0">
                <a:solidFill>
                  <a:srgbClr val="000000"/>
                </a:solidFill>
              </a:rPr>
              <a:t>SOUČET.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750" y="5040313"/>
            <a:ext cx="761523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K </a:t>
            </a:r>
            <a:r>
              <a:rPr lang="cs-CZ" sz="2400" dirty="0" smtClean="0">
                <a:solidFill>
                  <a:srgbClr val="000000"/>
                </a:solidFill>
              </a:rPr>
              <a:t>SOUČTU </a:t>
            </a:r>
            <a:r>
              <a:rPr lang="cs-CZ" sz="2400" dirty="0">
                <a:solidFill>
                  <a:srgbClr val="000000"/>
                </a:solidFill>
              </a:rPr>
              <a:t>ČÍSEL </a:t>
            </a:r>
            <a:r>
              <a:rPr lang="cs-CZ" sz="2400" dirty="0" smtClean="0">
                <a:solidFill>
                  <a:srgbClr val="000000"/>
                </a:solidFill>
              </a:rPr>
              <a:t>258 </a:t>
            </a:r>
            <a:r>
              <a:rPr lang="cs-CZ" sz="2400" dirty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301 ODEČTI </a:t>
            </a:r>
            <a:r>
              <a:rPr lang="cs-CZ" sz="2400" dirty="0">
                <a:solidFill>
                  <a:srgbClr val="000000"/>
                </a:solidFill>
              </a:rPr>
              <a:t>PODÍL ČÍSEL 100 A 10.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3692525"/>
            <a:ext cx="73993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rgbClr val="000000"/>
                </a:solidFill>
              </a:rPr>
              <a:t>K </a:t>
            </a:r>
            <a:r>
              <a:rPr lang="cs-CZ" sz="2400" dirty="0" smtClean="0">
                <a:solidFill>
                  <a:srgbClr val="000000"/>
                </a:solidFill>
              </a:rPr>
              <a:t>NÁSOBKU ČÍSEL 10 A 150 PŘIPOČTI </a:t>
            </a:r>
            <a:r>
              <a:rPr lang="cs-CZ" sz="2400" dirty="0">
                <a:solidFill>
                  <a:srgbClr val="000000"/>
                </a:solidFill>
              </a:rPr>
              <a:t>DESETINÁSOBEK ČÍSLA </a:t>
            </a:r>
            <a:r>
              <a:rPr lang="cs-CZ" sz="2400" dirty="0" smtClean="0">
                <a:solidFill>
                  <a:srgbClr val="000000"/>
                </a:solidFill>
              </a:rPr>
              <a:t>50.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5759450"/>
            <a:ext cx="7993063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OD PODÍLU </a:t>
            </a:r>
            <a:r>
              <a:rPr lang="cs-CZ" sz="2400" dirty="0">
                <a:solidFill>
                  <a:srgbClr val="000000"/>
                </a:solidFill>
              </a:rPr>
              <a:t>ČÍSEL </a:t>
            </a:r>
            <a:r>
              <a:rPr lang="cs-CZ" sz="2400" dirty="0" smtClean="0">
                <a:solidFill>
                  <a:srgbClr val="000000"/>
                </a:solidFill>
              </a:rPr>
              <a:t>1 000 </a:t>
            </a:r>
            <a:r>
              <a:rPr lang="cs-CZ" sz="2400" dirty="0">
                <a:solidFill>
                  <a:srgbClr val="000000"/>
                </a:solidFill>
              </a:rPr>
              <a:t>A 10 </a:t>
            </a:r>
            <a:r>
              <a:rPr lang="cs-CZ" sz="2400" dirty="0" smtClean="0">
                <a:solidFill>
                  <a:srgbClr val="000000"/>
                </a:solidFill>
              </a:rPr>
              <a:t>ODEČTI  NÁSOBEK </a:t>
            </a:r>
            <a:r>
              <a:rPr lang="cs-CZ" sz="2400" dirty="0">
                <a:solidFill>
                  <a:srgbClr val="000000"/>
                </a:solidFill>
              </a:rPr>
              <a:t>ČÍSEL </a:t>
            </a:r>
            <a:r>
              <a:rPr lang="cs-CZ" sz="2400" dirty="0" smtClean="0">
                <a:solidFill>
                  <a:srgbClr val="000000"/>
                </a:solidFill>
              </a:rPr>
              <a:t>10 </a:t>
            </a:r>
            <a:r>
              <a:rPr lang="cs-CZ" sz="2400" dirty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10</a:t>
            </a:r>
            <a:r>
              <a:rPr lang="cs-CZ" sz="2400" dirty="0">
                <a:solidFill>
                  <a:srgbClr val="000000"/>
                </a:solidFill>
              </a:rPr>
              <a:t>. 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515938" y="2420935"/>
            <a:ext cx="7977187" cy="393699"/>
            <a:chOff x="325" y="1525"/>
            <a:chExt cx="5025" cy="248"/>
          </a:xfrm>
        </p:grpSpPr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325" y="1525"/>
              <a:ext cx="3638" cy="248"/>
              <a:chOff x="325" y="1525"/>
              <a:chExt cx="3638" cy="248"/>
            </a:xfrm>
          </p:grpSpPr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325" y="1539"/>
                <a:ext cx="1404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cs-CZ" dirty="0" smtClean="0"/>
                  <a:t>79</a:t>
                </a:r>
                <a:endParaRPr lang="cs-CZ" dirty="0"/>
              </a:p>
            </p:txBody>
          </p:sp>
          <p:sp>
            <p:nvSpPr>
              <p:cNvPr id="4104" name="Text Box 8"/>
              <p:cNvSpPr txBox="1">
                <a:spLocks noChangeArrowheads="1"/>
              </p:cNvSpPr>
              <p:nvPr/>
            </p:nvSpPr>
            <p:spPr bwMode="auto">
              <a:xfrm>
                <a:off x="2036" y="1525"/>
                <a:ext cx="452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cs-CZ" dirty="0" smtClean="0"/>
                  <a:t>2 000</a:t>
                </a:r>
                <a:endParaRPr lang="cs-CZ" dirty="0"/>
              </a:p>
            </p:txBody>
          </p:sp>
          <p:sp>
            <p:nvSpPr>
              <p:cNvPr id="4105" name="Text Box 9"/>
              <p:cNvSpPr txBox="1">
                <a:spLocks noChangeArrowheads="1"/>
              </p:cNvSpPr>
              <p:nvPr/>
            </p:nvSpPr>
            <p:spPr bwMode="auto">
              <a:xfrm>
                <a:off x="3545" y="1525"/>
                <a:ext cx="418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1pPr>
                <a:lvl2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2pPr>
                <a:lvl3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3pPr>
                <a:lvl4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4pPr>
                <a:lvl5pPr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>
                    <a:solidFill>
                      <a:srgbClr val="000000"/>
                    </a:solidFill>
                    <a:latin typeface="Calibri" pitchFamily="32" charset="0"/>
                    <a:ea typeface="Microsoft YaHei" charset="-122"/>
                  </a:defRPr>
                </a:lvl9pPr>
              </a:lstStyle>
              <a:p>
                <a:pPr>
                  <a:buClrTx/>
                  <a:buFontTx/>
                  <a:buNone/>
                </a:pPr>
                <a:r>
                  <a:rPr lang="cs-CZ" dirty="0" smtClean="0"/>
                  <a:t>0</a:t>
                </a:r>
                <a:endParaRPr lang="cs-CZ" dirty="0"/>
              </a:p>
            </p:txBody>
          </p:sp>
        </p:grp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4808" y="1525"/>
              <a:ext cx="542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Calibri" pitchFamily="32" charset="0"/>
                  <a:ea typeface="Microsoft YaHei" charset="-122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cs-CZ" dirty="0" smtClean="0"/>
                <a:t>549</a:t>
              </a:r>
              <a:endParaRPr lang="cs-CZ" dirty="0"/>
            </a:p>
          </p:txBody>
        </p:sp>
      </p:grp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300038" y="1702372"/>
            <a:ext cx="1581150" cy="1655762"/>
            <a:chOff x="35" y="1117"/>
            <a:chExt cx="996" cy="1043"/>
          </a:xfrm>
        </p:grpSpPr>
        <p:pic>
          <p:nvPicPr>
            <p:cNvPr id="4117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" y="1117"/>
              <a:ext cx="996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305" y="1399"/>
              <a:ext cx="45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881188" y="508000"/>
            <a:ext cx="49688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2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cs-CZ" sz="2000"/>
              <a:t>ODKRYJ SLUNÍČKO A K VÝSLEKU NAJDI ZADÁNÍ</a:t>
            </a:r>
          </a:p>
        </p:txBody>
      </p: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4962501" y="1801016"/>
            <a:ext cx="1581150" cy="1655762"/>
            <a:chOff x="35" y="1117"/>
            <a:chExt cx="996" cy="1043"/>
          </a:xfrm>
        </p:grpSpPr>
        <p:pic>
          <p:nvPicPr>
            <p:cNvPr id="26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" y="1117"/>
              <a:ext cx="996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305" y="1399"/>
              <a:ext cx="45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7107398" y="1713634"/>
            <a:ext cx="1581150" cy="1655762"/>
            <a:chOff x="35" y="1117"/>
            <a:chExt cx="996" cy="1043"/>
          </a:xfrm>
        </p:grpSpPr>
        <p:pic>
          <p:nvPicPr>
            <p:cNvPr id="29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" y="1117"/>
              <a:ext cx="996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305" y="1399"/>
              <a:ext cx="45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1" name="Group 20"/>
          <p:cNvGrpSpPr>
            <a:grpSpLocks/>
          </p:cNvGrpSpPr>
          <p:nvPr/>
        </p:nvGrpSpPr>
        <p:grpSpPr bwMode="auto">
          <a:xfrm>
            <a:off x="2766219" y="1661386"/>
            <a:ext cx="1581150" cy="1655762"/>
            <a:chOff x="35" y="1117"/>
            <a:chExt cx="996" cy="1043"/>
          </a:xfrm>
        </p:grpSpPr>
        <p:pic>
          <p:nvPicPr>
            <p:cNvPr id="32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" y="1117"/>
              <a:ext cx="996" cy="1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305" y="1399"/>
              <a:ext cx="455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58877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126</Words>
  <Application>Microsoft Office PowerPoint</Application>
  <PresentationFormat>Předvádění na obrazovce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Aerodynamika</vt:lpstr>
      <vt:lpstr>Matematické hádanky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Nosková Ladislava</cp:lastModifiedBy>
  <cp:revision>10</cp:revision>
  <cp:lastPrinted>1601-01-01T00:00:00Z</cp:lastPrinted>
  <dcterms:created xsi:type="dcterms:W3CDTF">2012-06-24T12:40:08Z</dcterms:created>
  <dcterms:modified xsi:type="dcterms:W3CDTF">2013-09-25T18:30:24Z</dcterms:modified>
</cp:coreProperties>
</file>