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61" r:id="rId4"/>
    <p:sldId id="266" r:id="rId5"/>
    <p:sldId id="267" r:id="rId6"/>
    <p:sldId id="268" r:id="rId7"/>
    <p:sldId id="269" r:id="rId8"/>
    <p:sldId id="270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66"/>
    <a:srgbClr val="FF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E815C-183E-40FA-BEBA-78F3372CD888}" type="datetimeFigureOut">
              <a:rPr lang="cs-CZ" smtClean="0"/>
              <a:t>24.6.2013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DBE70-AB8E-4242-9A35-1F1A1C653738}" type="slidenum">
              <a:rPr lang="cs-CZ" smtClean="0"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E815C-183E-40FA-BEBA-78F3372CD888}" type="datetimeFigureOut">
              <a:rPr lang="cs-CZ" smtClean="0"/>
              <a:t>24.6.2013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DBE70-AB8E-4242-9A35-1F1A1C65373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E815C-183E-40FA-BEBA-78F3372CD888}" type="datetimeFigureOut">
              <a:rPr lang="cs-CZ" smtClean="0"/>
              <a:t>24.6.2013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DBE70-AB8E-4242-9A35-1F1A1C65373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E815C-183E-40FA-BEBA-78F3372CD888}" type="datetimeFigureOut">
              <a:rPr lang="cs-CZ" smtClean="0"/>
              <a:t>24.6.2013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DBE70-AB8E-4242-9A35-1F1A1C653738}" type="slidenum">
              <a:rPr lang="cs-CZ" smtClean="0"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E815C-183E-40FA-BEBA-78F3372CD888}" type="datetimeFigureOut">
              <a:rPr lang="cs-CZ" smtClean="0"/>
              <a:t>24.6.2013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DBE70-AB8E-4242-9A35-1F1A1C65373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E815C-183E-40FA-BEBA-78F3372CD888}" type="datetimeFigureOut">
              <a:rPr lang="cs-CZ" smtClean="0"/>
              <a:t>24.6.2013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DBE70-AB8E-4242-9A35-1F1A1C653738}" type="slidenum">
              <a:rPr lang="cs-CZ" smtClean="0"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E815C-183E-40FA-BEBA-78F3372CD888}" type="datetimeFigureOut">
              <a:rPr lang="cs-CZ" smtClean="0"/>
              <a:t>24.6.2013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DBE70-AB8E-4242-9A35-1F1A1C653738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E815C-183E-40FA-BEBA-78F3372CD888}" type="datetimeFigureOut">
              <a:rPr lang="cs-CZ" smtClean="0"/>
              <a:t>24.6.2013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DBE70-AB8E-4242-9A35-1F1A1C65373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E815C-183E-40FA-BEBA-78F3372CD888}" type="datetimeFigureOut">
              <a:rPr lang="cs-CZ" smtClean="0"/>
              <a:t>24.6.2013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DBE70-AB8E-4242-9A35-1F1A1C65373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E815C-183E-40FA-BEBA-78F3372CD888}" type="datetimeFigureOut">
              <a:rPr lang="cs-CZ" smtClean="0"/>
              <a:t>24.6.2013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DBE70-AB8E-4242-9A35-1F1A1C65373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E815C-183E-40FA-BEBA-78F3372CD888}" type="datetimeFigureOut">
              <a:rPr lang="cs-CZ" smtClean="0"/>
              <a:t>24.6.2013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DBE70-AB8E-4242-9A35-1F1A1C653738}" type="slidenum">
              <a:rPr lang="cs-CZ" smtClean="0"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DA2E815C-183E-40FA-BEBA-78F3372CD888}" type="datetimeFigureOut">
              <a:rPr lang="cs-CZ" smtClean="0"/>
              <a:t>24.6.2013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CEDDBE70-AB8E-4242-9A35-1F1A1C653738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Mgr. Blanka </a:t>
            </a:r>
            <a:r>
              <a:rPr lang="cs-CZ" dirty="0"/>
              <a:t>A</a:t>
            </a:r>
            <a:r>
              <a:rPr lang="cs-CZ" dirty="0" smtClean="0"/>
              <a:t>ndrýsková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L="182880" indent="0">
              <a:buNone/>
            </a:pPr>
            <a:r>
              <a:rPr lang="cs-CZ" sz="6000" dirty="0" smtClean="0"/>
              <a:t>Pašijový týden</a:t>
            </a:r>
            <a:endParaRPr lang="cs-CZ" sz="6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332656"/>
            <a:ext cx="6081713" cy="14859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88253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cs-CZ" sz="4000" dirty="0"/>
              <a:t>Pašijový týden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899592" y="731520"/>
            <a:ext cx="6912768" cy="3474720"/>
          </a:xfrm>
        </p:spPr>
        <p:txBody>
          <a:bodyPr>
            <a:normAutofit/>
          </a:bodyPr>
          <a:lstStyle/>
          <a:p>
            <a:pPr algn="ctr"/>
            <a:r>
              <a:rPr lang="cs-CZ" sz="2400" i="1" dirty="0"/>
              <a:t>K názvům dnů v Pašijovém týdnu najdi správný popis, proč se tomuto dnu právě tak říká. </a:t>
            </a:r>
            <a:endParaRPr lang="cs-CZ" sz="2400" dirty="0"/>
          </a:p>
          <a:p>
            <a:pPr marL="45720" indent="0" algn="ctr">
              <a:buNone/>
            </a:pPr>
            <a:endParaRPr lang="cs-CZ" sz="2400" dirty="0"/>
          </a:p>
          <a:p>
            <a:pPr algn="ctr"/>
            <a:r>
              <a:rPr lang="cs-CZ" sz="2400" i="1" dirty="0"/>
              <a:t>Popis zakroužkuj stejnou barvou, jako má název dne v Pašijovém týdnu.</a:t>
            </a:r>
            <a:endParaRPr lang="cs-CZ" sz="2400" dirty="0"/>
          </a:p>
          <a:p>
            <a:pPr marL="45720" indent="0" algn="ctr"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975495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1043608" y="548680"/>
            <a:ext cx="6912768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b="1" dirty="0">
                <a:solidFill>
                  <a:schemeClr val="accent2">
                    <a:lumMod val="75000"/>
                  </a:schemeClr>
                </a:solidFill>
              </a:rPr>
              <a:t>Modré pondělí</a:t>
            </a:r>
          </a:p>
          <a:p>
            <a:pPr algn="ctr"/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611560" y="2924944"/>
            <a:ext cx="3888432" cy="193899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2000" dirty="0"/>
              <a:t>V tento den by se měla jíst zelená </a:t>
            </a:r>
            <a:r>
              <a:rPr lang="cs-CZ" sz="2000" dirty="0" err="1"/>
              <a:t>strava.Zelený</a:t>
            </a:r>
            <a:r>
              <a:rPr lang="cs-CZ" sz="2000" dirty="0"/>
              <a:t> čtvrtek je založen od 12.století v </a:t>
            </a:r>
            <a:r>
              <a:rPr lang="cs-CZ" sz="2000" dirty="0" err="1"/>
              <a:t>Německu.Vlastní</a:t>
            </a:r>
            <a:r>
              <a:rPr lang="cs-CZ" sz="2000" dirty="0"/>
              <a:t> Velikonoce začínají čtvrteční mší.</a:t>
            </a:r>
          </a:p>
          <a:p>
            <a:endParaRPr lang="cs-CZ" sz="2000" dirty="0"/>
          </a:p>
        </p:txBody>
      </p:sp>
      <p:sp>
        <p:nvSpPr>
          <p:cNvPr id="8" name="TextovéPole 7"/>
          <p:cNvSpPr txBox="1"/>
          <p:nvPr/>
        </p:nvSpPr>
        <p:spPr>
          <a:xfrm>
            <a:off x="5016299" y="4278625"/>
            <a:ext cx="3888432" cy="255454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2000" dirty="0"/>
              <a:t>Je to den, kdy Jidáš zradil Krista. Prý se přitom na něho ,,škaredil“, mračil, a kdo se v tento den mračí, bude se mračit celý rok nebo se říká, že se bude mračit každou středu v roku. Tento den  se začínají barvit vajíčka.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5004048" y="1196752"/>
            <a:ext cx="3888432" cy="286232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2000" dirty="0"/>
              <a:t>Tento den  byl posledním dnem dlouhého půstu. Jeho název je odvozen od bílého oblečení těch, kteří byli pokřtěni a přijati do řad církve. Ve středověku to většinou byli novokřtěnci, tedy pohané, kteří přešli ke křesťanství jako dospělí. 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179512" y="5078108"/>
            <a:ext cx="3888432" cy="163121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2000" dirty="0"/>
              <a:t>V tento den se ráno chodívalo na mši. Pak hospodyně došli domů a uklízely a vymetaly pavučiny.</a:t>
            </a:r>
          </a:p>
          <a:p>
            <a:endParaRPr lang="cs-CZ" sz="2000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160721" y="1196752"/>
            <a:ext cx="3888432" cy="163121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2000" dirty="0"/>
              <a:t>Chodívalo se na mše.</a:t>
            </a:r>
          </a:p>
          <a:p>
            <a:r>
              <a:rPr lang="cs-CZ" sz="2000" dirty="0"/>
              <a:t>Modrá barva - přírodní barviva nedávají dostatečně syté odstíny, a proto se více používala umělá.</a:t>
            </a:r>
          </a:p>
        </p:txBody>
      </p:sp>
    </p:spTree>
    <p:extLst>
      <p:ext uri="{BB962C8B-B14F-4D97-AF65-F5344CB8AC3E}">
        <p14:creationId xmlns:p14="http://schemas.microsoft.com/office/powerpoint/2010/main" val="2664007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1043608" y="548680"/>
            <a:ext cx="6912768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Šedivé úterý</a:t>
            </a:r>
          </a:p>
          <a:p>
            <a:pPr algn="ctr"/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611560" y="2924944"/>
            <a:ext cx="3888432" cy="193899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2000" dirty="0"/>
              <a:t>V tento den by se měla jíst zelená </a:t>
            </a:r>
            <a:r>
              <a:rPr lang="cs-CZ" sz="2000" dirty="0" err="1"/>
              <a:t>strava.Zelený</a:t>
            </a:r>
            <a:r>
              <a:rPr lang="cs-CZ" sz="2000" dirty="0"/>
              <a:t> čtvrtek je založen od 12.století v </a:t>
            </a:r>
            <a:r>
              <a:rPr lang="cs-CZ" sz="2000" dirty="0" err="1"/>
              <a:t>Německu.Vlastní</a:t>
            </a:r>
            <a:r>
              <a:rPr lang="cs-CZ" sz="2000" dirty="0"/>
              <a:t> Velikonoce začínají čtvrteční mší.</a:t>
            </a:r>
          </a:p>
          <a:p>
            <a:endParaRPr lang="cs-CZ" sz="2000" dirty="0"/>
          </a:p>
        </p:txBody>
      </p:sp>
      <p:sp>
        <p:nvSpPr>
          <p:cNvPr id="8" name="TextovéPole 7"/>
          <p:cNvSpPr txBox="1"/>
          <p:nvPr/>
        </p:nvSpPr>
        <p:spPr>
          <a:xfrm>
            <a:off x="5016299" y="4278625"/>
            <a:ext cx="3888432" cy="255454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2000" dirty="0"/>
              <a:t>Je to den, kdy Jidáš zradil Krista. Prý se přitom na něho ,,škaredil“, mračil, a kdo se v tento den mračí, bude se mračit celý rok nebo se říká, že se bude mračit každou středu v roku. Tento den  se začínají barvit vajíčka.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5004048" y="1196752"/>
            <a:ext cx="3888432" cy="286232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2000" dirty="0"/>
              <a:t>Tento den  byl posledním dnem dlouhého půstu. Jeho název je odvozen od bílého oblečení těch, kteří byli pokřtěni a přijati do řad církve. Ve středověku to většinou byli novokřtěnci, tedy pohané, kteří přešli ke křesťanství jako dospělí. 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179512" y="5078108"/>
            <a:ext cx="3888432" cy="163121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2000" dirty="0"/>
              <a:t>V tento den se ráno chodívalo na mši. Pak hospodyně došli domů a uklízely a vymetaly pavučiny.</a:t>
            </a:r>
          </a:p>
          <a:p>
            <a:endParaRPr lang="cs-CZ" sz="2000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160721" y="1196752"/>
            <a:ext cx="3888432" cy="163121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2000" dirty="0"/>
              <a:t>Chodívalo se na mše.</a:t>
            </a:r>
          </a:p>
          <a:p>
            <a:r>
              <a:rPr lang="cs-CZ" sz="2000" dirty="0"/>
              <a:t>Modrá barva - přírodní barviva nedávají dostatečně syté odstíny, a proto se více používala umělá.</a:t>
            </a:r>
          </a:p>
        </p:txBody>
      </p:sp>
    </p:spTree>
    <p:extLst>
      <p:ext uri="{BB962C8B-B14F-4D97-AF65-F5344CB8AC3E}">
        <p14:creationId xmlns:p14="http://schemas.microsoft.com/office/powerpoint/2010/main" val="1917288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  <p:bldP spid="10" grpId="0" animBg="1"/>
      <p:bldP spid="11" grpId="0" animBg="1"/>
      <p:bldP spid="11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1043608" y="548680"/>
            <a:ext cx="6912768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dirty="0"/>
              <a:t>Škaredá středa</a:t>
            </a:r>
          </a:p>
          <a:p>
            <a:pPr algn="ctr"/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611560" y="2924944"/>
            <a:ext cx="3888432" cy="193899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2000" dirty="0"/>
              <a:t>V tento den by se měla jíst zelená </a:t>
            </a:r>
            <a:r>
              <a:rPr lang="cs-CZ" sz="2000" dirty="0" err="1"/>
              <a:t>strava.Zelený</a:t>
            </a:r>
            <a:r>
              <a:rPr lang="cs-CZ" sz="2000" dirty="0"/>
              <a:t> čtvrtek je založen od 12.století v </a:t>
            </a:r>
            <a:r>
              <a:rPr lang="cs-CZ" sz="2000" dirty="0" err="1"/>
              <a:t>Německu.Vlastní</a:t>
            </a:r>
            <a:r>
              <a:rPr lang="cs-CZ" sz="2000" dirty="0"/>
              <a:t> Velikonoce začínají čtvrteční mší.</a:t>
            </a:r>
          </a:p>
          <a:p>
            <a:endParaRPr lang="cs-CZ" sz="2000" dirty="0"/>
          </a:p>
        </p:txBody>
      </p:sp>
      <p:sp>
        <p:nvSpPr>
          <p:cNvPr id="8" name="TextovéPole 7"/>
          <p:cNvSpPr txBox="1"/>
          <p:nvPr/>
        </p:nvSpPr>
        <p:spPr>
          <a:xfrm>
            <a:off x="5016299" y="4278625"/>
            <a:ext cx="3888432" cy="255454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2000" dirty="0"/>
              <a:t>Je to den, kdy Jidáš zradil Krista. Prý se přitom na něho ,,škaredil“, mračil, a kdo se v tento den mračí, bude se mračit celý rok nebo se říká, že se bude mračit každou středu v roku. Tento den  se začínají barvit vajíčka.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5004048" y="1196752"/>
            <a:ext cx="3888432" cy="286232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2000" dirty="0"/>
              <a:t>Tento den  byl posledním dnem dlouhého půstu. Jeho název je odvozen od bílého oblečení těch, kteří byli pokřtěni a přijati do řad církve. Ve středověku to většinou byli novokřtěnci, tedy pohané, kteří přešli ke křesťanství jako dospělí. 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179512" y="5078108"/>
            <a:ext cx="3888432" cy="163121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2000" dirty="0"/>
              <a:t>V tento den se ráno chodívalo na mši. Pak hospodyně došli domů a uklízely a vymetaly pavučiny.</a:t>
            </a:r>
          </a:p>
          <a:p>
            <a:endParaRPr lang="cs-CZ" sz="2000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160721" y="1196752"/>
            <a:ext cx="3888432" cy="163121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2000" dirty="0"/>
              <a:t>Chodívalo se na mše.</a:t>
            </a:r>
          </a:p>
          <a:p>
            <a:r>
              <a:rPr lang="cs-CZ" sz="2000" dirty="0"/>
              <a:t>Modrá barva - přírodní barviva nedávají dostatečně syté odstíny, a proto se více používala umělá.</a:t>
            </a:r>
          </a:p>
        </p:txBody>
      </p:sp>
    </p:spTree>
    <p:extLst>
      <p:ext uri="{BB962C8B-B14F-4D97-AF65-F5344CB8AC3E}">
        <p14:creationId xmlns:p14="http://schemas.microsoft.com/office/powerpoint/2010/main" val="3326578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 animBg="1"/>
      <p:bldP spid="7" grpId="1" animBg="1"/>
      <p:bldP spid="8" grpId="0" animBg="1"/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1043608" y="548680"/>
            <a:ext cx="6912768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dirty="0">
                <a:solidFill>
                  <a:srgbClr val="00B050"/>
                </a:solidFill>
              </a:rPr>
              <a:t>Zelený </a:t>
            </a:r>
            <a:r>
              <a:rPr lang="cs-CZ" sz="4000" dirty="0" smtClean="0">
                <a:solidFill>
                  <a:srgbClr val="00B050"/>
                </a:solidFill>
              </a:rPr>
              <a:t>čtvrtek</a:t>
            </a:r>
            <a:endParaRPr lang="cs-CZ" sz="4000" dirty="0">
              <a:solidFill>
                <a:srgbClr val="00B050"/>
              </a:solidFill>
            </a:endParaRPr>
          </a:p>
          <a:p>
            <a:pPr algn="ctr"/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611560" y="2924944"/>
            <a:ext cx="3888432" cy="193899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2000" dirty="0"/>
              <a:t>V tento den by se měla jíst zelená </a:t>
            </a:r>
            <a:r>
              <a:rPr lang="cs-CZ" sz="2000" dirty="0" err="1"/>
              <a:t>strava.Zelený</a:t>
            </a:r>
            <a:r>
              <a:rPr lang="cs-CZ" sz="2000" dirty="0"/>
              <a:t> čtvrtek je založen od 12.století v </a:t>
            </a:r>
            <a:r>
              <a:rPr lang="cs-CZ" sz="2000" dirty="0" err="1"/>
              <a:t>Německu.Vlastní</a:t>
            </a:r>
            <a:r>
              <a:rPr lang="cs-CZ" sz="2000" dirty="0"/>
              <a:t> Velikonoce začínají čtvrteční mší.</a:t>
            </a:r>
          </a:p>
          <a:p>
            <a:endParaRPr lang="cs-CZ" sz="2000" dirty="0"/>
          </a:p>
        </p:txBody>
      </p:sp>
      <p:sp>
        <p:nvSpPr>
          <p:cNvPr id="8" name="TextovéPole 7"/>
          <p:cNvSpPr txBox="1"/>
          <p:nvPr/>
        </p:nvSpPr>
        <p:spPr>
          <a:xfrm>
            <a:off x="5016299" y="4278625"/>
            <a:ext cx="3888432" cy="255454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2000" dirty="0"/>
              <a:t>Je to den, kdy Jidáš zradil Krista. Prý se přitom na něho ,,škaredil“, mračil, a kdo se v tento den mračí, bude se mračit celý rok nebo se říká, že se bude mračit každou středu v roku. Tento den  se začínají barvit vajíčka.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5004048" y="1196752"/>
            <a:ext cx="3888432" cy="286232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2000" dirty="0"/>
              <a:t>Tento den  byl posledním dnem dlouhého půstu. Jeho název je odvozen od bílého oblečení těch, kteří byli pokřtěni a přijati do řad církve. Ve středověku to většinou byli novokřtěnci, tedy pohané, kteří přešli ke křesťanství jako dospělí. 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179512" y="5078108"/>
            <a:ext cx="3888432" cy="163121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2000" dirty="0"/>
              <a:t>V tento den se ráno chodívalo na mši. Pak hospodyně došli domů a uklízely a vymetaly pavučiny.</a:t>
            </a:r>
          </a:p>
          <a:p>
            <a:endParaRPr lang="cs-CZ" sz="2000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160721" y="1196752"/>
            <a:ext cx="3888432" cy="163121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2000" dirty="0"/>
              <a:t>Chodívalo se na mše.</a:t>
            </a:r>
          </a:p>
          <a:p>
            <a:r>
              <a:rPr lang="cs-CZ" sz="2000" dirty="0"/>
              <a:t>Modrá barva - přírodní barviva nedávají dostatečně syté odstíny, a proto se více používala umělá.</a:t>
            </a:r>
          </a:p>
        </p:txBody>
      </p:sp>
    </p:spTree>
    <p:extLst>
      <p:ext uri="{BB962C8B-B14F-4D97-AF65-F5344CB8AC3E}">
        <p14:creationId xmlns:p14="http://schemas.microsoft.com/office/powerpoint/2010/main" val="382195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 animBg="1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1043608" y="548680"/>
            <a:ext cx="6912768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dirty="0">
                <a:solidFill>
                  <a:srgbClr val="7030A0"/>
                </a:solidFill>
              </a:rPr>
              <a:t>Velký pátek</a:t>
            </a:r>
          </a:p>
          <a:p>
            <a:pPr algn="ctr"/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611560" y="2924944"/>
            <a:ext cx="3888432" cy="193899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2000" dirty="0"/>
              <a:t>V tento den by se měla jíst zelená </a:t>
            </a:r>
            <a:r>
              <a:rPr lang="cs-CZ" sz="2000" dirty="0" err="1"/>
              <a:t>strava.Zelený</a:t>
            </a:r>
            <a:r>
              <a:rPr lang="cs-CZ" sz="2000" dirty="0"/>
              <a:t> čtvrtek je založen od 12.století v </a:t>
            </a:r>
            <a:r>
              <a:rPr lang="cs-CZ" sz="2000" dirty="0" err="1"/>
              <a:t>Německu.Vlastní</a:t>
            </a:r>
            <a:r>
              <a:rPr lang="cs-CZ" sz="2000" dirty="0"/>
              <a:t> Velikonoce začínají čtvrteční mší.</a:t>
            </a:r>
          </a:p>
          <a:p>
            <a:endParaRPr lang="cs-CZ" sz="2000" dirty="0"/>
          </a:p>
        </p:txBody>
      </p:sp>
      <p:sp>
        <p:nvSpPr>
          <p:cNvPr id="9" name="TextovéPole 8"/>
          <p:cNvSpPr txBox="1"/>
          <p:nvPr/>
        </p:nvSpPr>
        <p:spPr>
          <a:xfrm>
            <a:off x="5004048" y="1196752"/>
            <a:ext cx="3888432" cy="49859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2000" dirty="0"/>
              <a:t>K tomuto dni se říká pověra. Na …… se zemí nehýbej!</a:t>
            </a:r>
          </a:p>
          <a:p>
            <a:r>
              <a:rPr lang="cs-CZ" sz="2000" dirty="0"/>
              <a:t>Lidé totiž truchlí nad ukřižováním Ježíše Krista, a proto má zůstat zem zemí . Je to nejtišší den v roce, jakoby se zastavil čas. Nekonají se mše, nezvoní zvony ani nehrají varhany. Je to tajuplný, čaromocný den. </a:t>
            </a:r>
          </a:p>
          <a:p>
            <a:r>
              <a:rPr lang="cs-CZ" sz="2000" dirty="0"/>
              <a:t>Věřilo se , že na tento den se otevírali hory s poklady. </a:t>
            </a:r>
          </a:p>
          <a:p>
            <a:r>
              <a:rPr lang="cs-CZ" sz="2000" dirty="0"/>
              <a:t>Tento den se nemá pracovat, málo se mluvilo a jedla se jednoduchá postní jídla.</a:t>
            </a:r>
          </a:p>
          <a:p>
            <a:r>
              <a:rPr lang="cs-CZ" sz="2000" dirty="0"/>
              <a:t> 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179512" y="5078108"/>
            <a:ext cx="3888432" cy="163121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2000" dirty="0"/>
              <a:t>V tento den se ráno chodívalo na mši. Pak hospodyně došli domů a uklízely a vymetaly pavučiny.</a:t>
            </a:r>
          </a:p>
          <a:p>
            <a:endParaRPr lang="cs-CZ" sz="2000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160721" y="1196752"/>
            <a:ext cx="3888432" cy="163121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2000" dirty="0"/>
              <a:t>Chodívalo se na mše.</a:t>
            </a:r>
          </a:p>
          <a:p>
            <a:r>
              <a:rPr lang="cs-CZ" sz="2000" dirty="0"/>
              <a:t>Modrá barva - přírodní barviva nedávají dostatečně syté odstíny, a proto se více používala umělá.</a:t>
            </a:r>
          </a:p>
        </p:txBody>
      </p:sp>
    </p:spTree>
    <p:extLst>
      <p:ext uri="{BB962C8B-B14F-4D97-AF65-F5344CB8AC3E}">
        <p14:creationId xmlns:p14="http://schemas.microsoft.com/office/powerpoint/2010/main" val="261965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 animBg="1"/>
      <p:bldP spid="7" grpId="1" animBg="1"/>
      <p:bldP spid="9" grpId="0" animBg="1"/>
      <p:bldP spid="10" grpId="0" animBg="1"/>
      <p:bldP spid="10" grpId="1" animBg="1"/>
      <p:bldP spid="11" grpId="0" animBg="1"/>
      <p:bldP spid="11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1043608" y="548680"/>
            <a:ext cx="6912768" cy="984885"/>
          </a:xfrm>
          <a:prstGeom prst="rect">
            <a:avLst/>
          </a:prstGeom>
          <a:solidFill>
            <a:srgbClr val="FFCC66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4000" dirty="0">
                <a:solidFill>
                  <a:schemeClr val="bg1"/>
                </a:solidFill>
              </a:rPr>
              <a:t>Bílá sobota </a:t>
            </a:r>
          </a:p>
          <a:p>
            <a:pPr algn="ctr"/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611560" y="2924944"/>
            <a:ext cx="3888432" cy="163121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2000" dirty="0"/>
              <a:t>V tento den by se měla jíst zelená strava. Zelený čtvrtek je založen od 12.století v </a:t>
            </a:r>
            <a:r>
              <a:rPr lang="cs-CZ" sz="2000" dirty="0" err="1"/>
              <a:t>Německu.Vlastní</a:t>
            </a:r>
            <a:r>
              <a:rPr lang="cs-CZ" sz="2000" dirty="0"/>
              <a:t> Velikonoce začínají čtvrteční mší.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5016299" y="4278625"/>
            <a:ext cx="3888432" cy="255454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2000" dirty="0"/>
              <a:t>Je to den, kdy Jidáš zradil Krista. Prý se přitom na něho ,,škaredil“, mračil, a kdo se v tento den mračí, bude se mračit celý rok nebo se říká, že se bude mračit každou středu v roku. Tento den  se začínají barvit vajíčka.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5004048" y="1196752"/>
            <a:ext cx="3888432" cy="286232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2000" dirty="0"/>
              <a:t>Tento den  byl posledním dnem dlouhého půstu. Jeho název je odvozen od bílého oblečení těch, kteří byli pokřtěni a přijati do řad církve. Ve středověku to většinou byli novokřtěnci, tedy pohané, kteří přešli ke křesťanství jako dospělí. 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179512" y="5078108"/>
            <a:ext cx="3888432" cy="163121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2000" smtClean="0"/>
              <a:t>V tento den se ráno chodívalo na mši. Pak hospodyně došli domů a uklízely a vymetaly pavučiny.</a:t>
            </a:r>
          </a:p>
          <a:p>
            <a:endParaRPr lang="cs-CZ" sz="2000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160721" y="1196752"/>
            <a:ext cx="3888432" cy="163121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2000" dirty="0"/>
              <a:t>Chodívalo se na mše.</a:t>
            </a:r>
          </a:p>
          <a:p>
            <a:r>
              <a:rPr lang="cs-CZ" sz="2000" dirty="0"/>
              <a:t>Modrá barva - přírodní barviva nedávají dostatečně syté odstíny, a proto se více používala umělá.</a:t>
            </a:r>
          </a:p>
        </p:txBody>
      </p:sp>
    </p:spTree>
    <p:extLst>
      <p:ext uri="{BB962C8B-B14F-4D97-AF65-F5344CB8AC3E}">
        <p14:creationId xmlns:p14="http://schemas.microsoft.com/office/powerpoint/2010/main" val="261965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7" grpId="1" animBg="1"/>
      <p:bldP spid="8" grpId="0" animBg="1"/>
      <p:bldP spid="8" grpId="1" animBg="1"/>
      <p:bldP spid="9" grpId="0" animBg="1"/>
      <p:bldP spid="10" grpId="0" animBg="1"/>
      <p:bldP spid="10" grpId="1" animBg="1"/>
      <p:bldP spid="11" grpId="0" animBg="1"/>
      <p:bldP spid="11" grpId="1" animBg="1"/>
    </p:bldLst>
  </p:timing>
</p:sld>
</file>

<file path=ppt/theme/theme1.xml><?xml version="1.0" encoding="utf-8"?>
<a:theme xmlns:a="http://schemas.openxmlformats.org/drawingml/2006/main" name="Aerodynamika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erodynamika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erodynamika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63</TotalTime>
  <Words>749</Words>
  <Application>Microsoft Office PowerPoint</Application>
  <PresentationFormat>Předvádění na obrazovce (4:3)</PresentationFormat>
  <Paragraphs>52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Aerodynamika</vt:lpstr>
      <vt:lpstr>Pašijový týden</vt:lpstr>
      <vt:lpstr>Pašijový týden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Velikonoce</dc:title>
  <dc:creator>Andrýsková Blanka</dc:creator>
  <cp:lastModifiedBy>Andrýsková Blanka</cp:lastModifiedBy>
  <cp:revision>8</cp:revision>
  <dcterms:created xsi:type="dcterms:W3CDTF">2013-01-30T20:49:18Z</dcterms:created>
  <dcterms:modified xsi:type="dcterms:W3CDTF">2013-06-24T08:57:37Z</dcterms:modified>
</cp:coreProperties>
</file>